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73" r:id="rId10"/>
    <p:sldId id="265" r:id="rId11"/>
    <p:sldId id="321" r:id="rId12"/>
    <p:sldId id="266" r:id="rId13"/>
    <p:sldId id="267" r:id="rId14"/>
    <p:sldId id="268" r:id="rId15"/>
    <p:sldId id="269" r:id="rId16"/>
    <p:sldId id="270" r:id="rId17"/>
    <p:sldId id="271" r:id="rId18"/>
    <p:sldId id="272" r:id="rId19"/>
    <p:sldId id="324"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22"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3" r:id="rId66"/>
  </p:sldIdLst>
  <p:sldSz cx="18288000" cy="10287000"/>
  <p:notesSz cx="6858000" cy="9144000"/>
  <p:embeddedFontLst>
    <p:embeddedFont>
      <p:font typeface="Calibri" panose="020F0502020204030204" pitchFamily="34" charset="0"/>
      <p:regular r:id="rId67"/>
      <p:bold r:id="rId68"/>
      <p:italic r:id="rId69"/>
      <p:boldItalic r:id="rId70"/>
    </p:embeddedFont>
    <p:embeddedFont>
      <p:font typeface="Helvetica" panose="020B0604020202020204" pitchFamily="34" charset="0"/>
      <p:regular r:id="rId71"/>
      <p:bold r:id="rId72"/>
      <p:italic r:id="rId73"/>
      <p:boldItalic r:id="rId74"/>
    </p:embeddedFont>
    <p:embeddedFont>
      <p:font typeface="Helvetica Bold" panose="020B0604020202020204" charset="0"/>
      <p:regular r:id="rId75"/>
    </p:embeddedFont>
    <p:embeddedFont>
      <p:font typeface="Open Sans" panose="020B0606030504020204" pitchFamily="34" charset="0"/>
      <p:regular r:id="rId76"/>
    </p:embeddedFont>
    <p:embeddedFont>
      <p:font typeface="Open Sans Bold" panose="020B0604020202020204" charset="0"/>
      <p:regular r:id="rId77"/>
    </p:embeddedFont>
    <p:embeddedFont>
      <p:font typeface="Open Sans Bold Italics" panose="020B0604020202020204" charset="0"/>
      <p:regular r:id="rId78"/>
    </p:embeddedFont>
    <p:embeddedFont>
      <p:font typeface="Open Sans Italics" panose="020B0604020202020204"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22" autoAdjust="0"/>
  </p:normalViewPr>
  <p:slideViewPr>
    <p:cSldViewPr>
      <p:cViewPr varScale="1">
        <p:scale>
          <a:sx n="57" d="100"/>
          <a:sy n="57" d="100"/>
        </p:scale>
        <p:origin x="7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biblestudytools.com/nkjv/proverbs/31-13.html"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97648" y="1909373"/>
            <a:ext cx="13492704" cy="6338207"/>
            <a:chOff x="0" y="0"/>
            <a:chExt cx="4564199" cy="2144036"/>
          </a:xfrm>
        </p:grpSpPr>
        <p:sp>
          <p:nvSpPr>
            <p:cNvPr id="3" name="Freeform 3"/>
            <p:cNvSpPr/>
            <p:nvPr/>
          </p:nvSpPr>
          <p:spPr>
            <a:xfrm>
              <a:off x="0" y="0"/>
              <a:ext cx="4564199" cy="2144035"/>
            </a:xfrm>
            <a:custGeom>
              <a:avLst/>
              <a:gdLst/>
              <a:ahLst/>
              <a:cxnLst/>
              <a:rect l="l" t="t" r="r" b="b"/>
              <a:pathLst>
                <a:path w="4564199" h="2144035">
                  <a:moveTo>
                    <a:pt x="0" y="0"/>
                  </a:moveTo>
                  <a:lnTo>
                    <a:pt x="4564199" y="0"/>
                  </a:lnTo>
                  <a:lnTo>
                    <a:pt x="4564199" y="2144035"/>
                  </a:lnTo>
                  <a:lnTo>
                    <a:pt x="0" y="2144035"/>
                  </a:lnTo>
                  <a:close/>
                </a:path>
              </a:pathLst>
            </a:custGeom>
            <a:solidFill>
              <a:srgbClr val="F6EAE1"/>
            </a:solidFill>
          </p:spPr>
        </p:sp>
      </p:grpSp>
      <p:grpSp>
        <p:nvGrpSpPr>
          <p:cNvPr id="4" name="Group 4"/>
          <p:cNvGrpSpPr/>
          <p:nvPr/>
        </p:nvGrpSpPr>
        <p:grpSpPr>
          <a:xfrm>
            <a:off x="13262714" y="1284324"/>
            <a:ext cx="1527984" cy="1382054"/>
            <a:chOff x="0" y="0"/>
            <a:chExt cx="2119955" cy="1917490"/>
          </a:xfrm>
        </p:grpSpPr>
        <p:sp>
          <p:nvSpPr>
            <p:cNvPr id="5" name="Freeform 5"/>
            <p:cNvSpPr/>
            <p:nvPr/>
          </p:nvSpPr>
          <p:spPr>
            <a:xfrm>
              <a:off x="0" y="0"/>
              <a:ext cx="2119955" cy="1917490"/>
            </a:xfrm>
            <a:custGeom>
              <a:avLst/>
              <a:gdLst/>
              <a:ahLst/>
              <a:cxnLst/>
              <a:rect l="l" t="t" r="r" b="b"/>
              <a:pathLst>
                <a:path w="2119955" h="1917490">
                  <a:moveTo>
                    <a:pt x="0" y="0"/>
                  </a:moveTo>
                  <a:lnTo>
                    <a:pt x="2119955" y="0"/>
                  </a:lnTo>
                  <a:lnTo>
                    <a:pt x="2119955" y="1917490"/>
                  </a:lnTo>
                  <a:lnTo>
                    <a:pt x="0" y="1917490"/>
                  </a:lnTo>
                  <a:close/>
                </a:path>
              </a:pathLst>
            </a:custGeom>
            <a:solidFill>
              <a:srgbClr val="BDA899"/>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sp>
        <p:nvSpPr>
          <p:cNvPr id="7" name="TextBox 7"/>
          <p:cNvSpPr txBox="1"/>
          <p:nvPr/>
        </p:nvSpPr>
        <p:spPr>
          <a:xfrm>
            <a:off x="1150170" y="2694953"/>
            <a:ext cx="15987661" cy="2879927"/>
          </a:xfrm>
          <a:prstGeom prst="rect">
            <a:avLst/>
          </a:prstGeom>
        </p:spPr>
        <p:txBody>
          <a:bodyPr lIns="0" tIns="0" rIns="0" bIns="0" rtlCol="0" anchor="t">
            <a:spAutoFit/>
          </a:bodyPr>
          <a:lstStyle/>
          <a:p>
            <a:pPr algn="ctr">
              <a:lnSpc>
                <a:spcPts val="11017"/>
              </a:lnSpc>
            </a:pPr>
            <a:r>
              <a:rPr lang="en-US" sz="10015">
                <a:solidFill>
                  <a:srgbClr val="1A3154"/>
                </a:solidFill>
                <a:latin typeface="Helvetica Bold"/>
              </a:rPr>
              <a:t>IMPROVING YOUR C.H.A.R.M.</a:t>
            </a:r>
          </a:p>
        </p:txBody>
      </p:sp>
      <p:sp>
        <p:nvSpPr>
          <p:cNvPr id="8" name="TextBox 8"/>
          <p:cNvSpPr txBox="1"/>
          <p:nvPr/>
        </p:nvSpPr>
        <p:spPr>
          <a:xfrm>
            <a:off x="3151219" y="5538649"/>
            <a:ext cx="11985561" cy="1762323"/>
          </a:xfrm>
          <a:prstGeom prst="rect">
            <a:avLst/>
          </a:prstGeom>
        </p:spPr>
        <p:txBody>
          <a:bodyPr lIns="0" tIns="0" rIns="0" bIns="0" rtlCol="0" anchor="t">
            <a:spAutoFit/>
          </a:bodyPr>
          <a:lstStyle/>
          <a:p>
            <a:pPr algn="ctr">
              <a:lnSpc>
                <a:spcPts val="4714"/>
              </a:lnSpc>
            </a:pPr>
            <a:r>
              <a:rPr lang="en-US" sz="3367" spc="552">
                <a:solidFill>
                  <a:srgbClr val="1A3154"/>
                </a:solidFill>
                <a:latin typeface="Open Sans"/>
              </a:rPr>
              <a:t>How Christian Women Can Improve Their Christian Walk, Health, Attitude, Roles, &amp; Marriage/Relationships</a:t>
            </a:r>
          </a:p>
        </p:txBody>
      </p:sp>
      <p:grpSp>
        <p:nvGrpSpPr>
          <p:cNvPr id="9" name="Group 9"/>
          <p:cNvGrpSpPr/>
          <p:nvPr/>
        </p:nvGrpSpPr>
        <p:grpSpPr>
          <a:xfrm>
            <a:off x="14026706" y="7624822"/>
            <a:ext cx="3158849" cy="1378237"/>
            <a:chOff x="0" y="0"/>
            <a:chExt cx="4914020" cy="2144036"/>
          </a:xfrm>
        </p:grpSpPr>
        <p:sp>
          <p:nvSpPr>
            <p:cNvPr id="10" name="Freeform 10"/>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sp>
        <p:nvSpPr>
          <p:cNvPr id="11" name="TextBox 11"/>
          <p:cNvSpPr txBox="1"/>
          <p:nvPr/>
        </p:nvSpPr>
        <p:spPr>
          <a:xfrm>
            <a:off x="6749058" y="8523805"/>
            <a:ext cx="4789884" cy="511811"/>
          </a:xfrm>
          <a:prstGeom prst="rect">
            <a:avLst/>
          </a:prstGeom>
        </p:spPr>
        <p:txBody>
          <a:bodyPr lIns="0" tIns="0" rIns="0" bIns="0" rtlCol="0" anchor="t">
            <a:spAutoFit/>
          </a:bodyPr>
          <a:lstStyle/>
          <a:p>
            <a:pPr algn="ctr">
              <a:lnSpc>
                <a:spcPts val="4339"/>
              </a:lnSpc>
              <a:spcBef>
                <a:spcPct val="0"/>
              </a:spcBef>
            </a:pPr>
            <a:r>
              <a:rPr lang="en-US" sz="3099">
                <a:solidFill>
                  <a:srgbClr val="1A3154"/>
                </a:solidFill>
                <a:latin typeface="Open Sans"/>
              </a:rPr>
              <a:t>Presented By Ty Benjamin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0617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05" r="2025"/>
          <a:stretch>
            <a:fillRect/>
          </a:stretch>
        </p:blipFill>
        <p:spPr>
          <a:xfrm>
            <a:off x="1634613" y="42053"/>
            <a:ext cx="15018773" cy="102028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03C29-82C9-866D-9F1B-B337BA63CA41}"/>
              </a:ext>
            </a:extLst>
          </p:cNvPr>
          <p:cNvPicPr>
            <a:picLocks noChangeAspect="1"/>
          </p:cNvPicPr>
          <p:nvPr/>
        </p:nvPicPr>
        <p:blipFill>
          <a:blip r:embed="rId2"/>
          <a:stretch>
            <a:fillRect/>
          </a:stretch>
        </p:blipFill>
        <p:spPr>
          <a:xfrm>
            <a:off x="1112295" y="266700"/>
            <a:ext cx="16063410" cy="10151876"/>
          </a:xfrm>
          <a:prstGeom prst="rect">
            <a:avLst/>
          </a:prstGeom>
        </p:spPr>
      </p:pic>
    </p:spTree>
    <p:extLst>
      <p:ext uri="{BB962C8B-B14F-4D97-AF65-F5344CB8AC3E}">
        <p14:creationId xmlns:p14="http://schemas.microsoft.com/office/powerpoint/2010/main" val="390437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62025"/>
            <a:ext cx="14725380" cy="4311649"/>
          </a:xfrm>
          <a:prstGeom prst="rect">
            <a:avLst/>
          </a:prstGeom>
        </p:spPr>
        <p:txBody>
          <a:bodyPr lIns="0" tIns="0" rIns="0" bIns="0" rtlCol="0" anchor="t">
            <a:spAutoFit/>
          </a:bodyPr>
          <a:lstStyle/>
          <a:p>
            <a:pPr marL="755659" lvl="1" indent="-377829">
              <a:lnSpc>
                <a:spcPts val="4900"/>
              </a:lnSpc>
              <a:buFont typeface="Arial"/>
              <a:buChar char="•"/>
            </a:pPr>
            <a:r>
              <a:rPr lang="en-US" sz="3500" dirty="0">
                <a:solidFill>
                  <a:srgbClr val="1A3154"/>
                </a:solidFill>
                <a:latin typeface="Open Sans Bold"/>
              </a:rPr>
              <a:t>Proverbs 17:22 - </a:t>
            </a:r>
            <a:r>
              <a:rPr lang="en-US" sz="3500" dirty="0">
                <a:solidFill>
                  <a:srgbClr val="1A3154"/>
                </a:solidFill>
                <a:latin typeface="Open Sans"/>
              </a:rPr>
              <a:t>A joyful heart is good medicine, but a crushed spirit dries up the bones.</a:t>
            </a:r>
          </a:p>
          <a:p>
            <a:pPr>
              <a:lnSpc>
                <a:spcPts val="4900"/>
              </a:lnSpc>
            </a:pPr>
            <a:endParaRPr lang="en-US" sz="3500" dirty="0">
              <a:solidFill>
                <a:srgbClr val="1A3154"/>
              </a:solidFill>
              <a:latin typeface="Open Sans"/>
            </a:endParaRPr>
          </a:p>
          <a:p>
            <a:pPr>
              <a:lnSpc>
                <a:spcPts val="4900"/>
              </a:lnSpc>
            </a:pPr>
            <a:endParaRPr lang="en-US" sz="3500" dirty="0">
              <a:solidFill>
                <a:srgbClr val="1A3154"/>
              </a:solidFill>
              <a:latin typeface="Open Sans"/>
            </a:endParaRPr>
          </a:p>
          <a:p>
            <a:pPr marL="755659" lvl="1" indent="-377829">
              <a:lnSpc>
                <a:spcPts val="4900"/>
              </a:lnSpc>
              <a:buFont typeface="Arial"/>
              <a:buChar char="•"/>
            </a:pPr>
            <a:r>
              <a:rPr lang="en-US" sz="3500" dirty="0">
                <a:solidFill>
                  <a:srgbClr val="1A3154"/>
                </a:solidFill>
                <a:latin typeface="Open Sans Bold"/>
              </a:rPr>
              <a:t>Proverbs 12:25 - </a:t>
            </a:r>
            <a:r>
              <a:rPr lang="en-US" sz="3500" dirty="0">
                <a:solidFill>
                  <a:srgbClr val="1A3154"/>
                </a:solidFill>
                <a:latin typeface="Open Sans"/>
              </a:rPr>
              <a:t>Anxiety in a man's heart weighs him down, but a good word makes him glad.</a:t>
            </a:r>
          </a:p>
          <a:p>
            <a:pPr>
              <a:lnSpc>
                <a:spcPts val="4900"/>
              </a:lnSpc>
            </a:pPr>
            <a:endParaRPr lang="en-US" sz="35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ATTITUDES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346"/>
            <a:ext cx="9144000" cy="10379346"/>
            <a:chOff x="0" y="0"/>
            <a:chExt cx="3093156" cy="3511038"/>
          </a:xfrm>
        </p:grpSpPr>
        <p:sp>
          <p:nvSpPr>
            <p:cNvPr id="3" name="Freeform 3"/>
            <p:cNvSpPr/>
            <p:nvPr/>
          </p:nvSpPr>
          <p:spPr>
            <a:xfrm>
              <a:off x="0" y="0"/>
              <a:ext cx="3093156" cy="3511038"/>
            </a:xfrm>
            <a:custGeom>
              <a:avLst/>
              <a:gdLst/>
              <a:ahLst/>
              <a:cxnLst/>
              <a:rect l="l" t="t" r="r" b="b"/>
              <a:pathLst>
                <a:path w="3093156" h="3511038">
                  <a:moveTo>
                    <a:pt x="0" y="0"/>
                  </a:moveTo>
                  <a:lnTo>
                    <a:pt x="3093156" y="0"/>
                  </a:lnTo>
                  <a:lnTo>
                    <a:pt x="3093156" y="3511038"/>
                  </a:lnTo>
                  <a:lnTo>
                    <a:pt x="0" y="3511038"/>
                  </a:lnTo>
                  <a:close/>
                </a:path>
              </a:pathLst>
            </a:custGeom>
            <a:solidFill>
              <a:srgbClr val="F6EAE1"/>
            </a:solidFill>
          </p:spPr>
        </p:sp>
      </p:grpSp>
      <p:sp>
        <p:nvSpPr>
          <p:cNvPr id="4" name="TextBox 4"/>
          <p:cNvSpPr txBox="1"/>
          <p:nvPr/>
        </p:nvSpPr>
        <p:spPr>
          <a:xfrm>
            <a:off x="9735939" y="3480102"/>
            <a:ext cx="7523361" cy="2693260"/>
          </a:xfrm>
          <a:prstGeom prst="rect">
            <a:avLst/>
          </a:prstGeom>
        </p:spPr>
        <p:txBody>
          <a:bodyPr lIns="0" tIns="0" rIns="0" bIns="0" rtlCol="0" anchor="t">
            <a:spAutoFit/>
          </a:bodyPr>
          <a:lstStyle/>
          <a:p>
            <a:pPr algn="r">
              <a:lnSpc>
                <a:spcPts val="10627"/>
              </a:lnSpc>
            </a:pPr>
            <a:r>
              <a:rPr lang="en-US" sz="7591">
                <a:solidFill>
                  <a:srgbClr val="1A3154"/>
                </a:solidFill>
                <a:latin typeface="Helvetica Bold"/>
              </a:rPr>
              <a:t>WINSTON</a:t>
            </a:r>
          </a:p>
          <a:p>
            <a:pPr algn="r">
              <a:lnSpc>
                <a:spcPts val="10627"/>
              </a:lnSpc>
            </a:pPr>
            <a:r>
              <a:rPr lang="en-US" sz="7591">
                <a:solidFill>
                  <a:srgbClr val="1A3154"/>
                </a:solidFill>
                <a:latin typeface="Helvetica Bold"/>
              </a:rPr>
              <a:t>CHURCHILL</a:t>
            </a:r>
          </a:p>
        </p:txBody>
      </p:sp>
      <p:sp>
        <p:nvSpPr>
          <p:cNvPr id="5" name="TextBox 5"/>
          <p:cNvSpPr txBox="1"/>
          <p:nvPr/>
        </p:nvSpPr>
        <p:spPr>
          <a:xfrm>
            <a:off x="654476" y="3192414"/>
            <a:ext cx="7835049" cy="3371214"/>
          </a:xfrm>
          <a:prstGeom prst="rect">
            <a:avLst/>
          </a:prstGeom>
        </p:spPr>
        <p:txBody>
          <a:bodyPr lIns="0" tIns="0" rIns="0" bIns="0" rtlCol="0" anchor="t">
            <a:spAutoFit/>
          </a:bodyPr>
          <a:lstStyle/>
          <a:p>
            <a:pPr algn="ctr">
              <a:lnSpc>
                <a:spcPts val="7559"/>
              </a:lnSpc>
            </a:pPr>
            <a:r>
              <a:rPr lang="en-US" sz="5399" dirty="0">
                <a:solidFill>
                  <a:srgbClr val="1A3154"/>
                </a:solidFill>
                <a:latin typeface="Open Sans"/>
              </a:rPr>
              <a:t>“Our attitude is a little thing that makes a </a:t>
            </a:r>
            <a:r>
              <a:rPr lang="en-US" sz="5399" dirty="0">
                <a:solidFill>
                  <a:srgbClr val="1A3154"/>
                </a:solidFill>
                <a:latin typeface="Open Sans Italics"/>
              </a:rPr>
              <a:t>BIG</a:t>
            </a:r>
            <a:r>
              <a:rPr lang="en-US" sz="5399" dirty="0">
                <a:solidFill>
                  <a:srgbClr val="1A3154"/>
                </a:solidFill>
                <a:latin typeface="Open Sans"/>
              </a:rPr>
              <a:t> difference.”</a:t>
            </a:r>
          </a:p>
          <a:p>
            <a:pPr>
              <a:lnSpc>
                <a:spcPts val="4060"/>
              </a:lnSpc>
            </a:pPr>
            <a:endParaRPr lang="en-US" sz="5399" dirty="0">
              <a:solidFill>
                <a:srgbClr val="1A3154"/>
              </a:solidFill>
              <a:latin typeface="Open Sans"/>
            </a:endParaRPr>
          </a:p>
        </p:txBody>
      </p:sp>
      <p:grpSp>
        <p:nvGrpSpPr>
          <p:cNvPr id="6" name="Group 6"/>
          <p:cNvGrpSpPr/>
          <p:nvPr/>
        </p:nvGrpSpPr>
        <p:grpSpPr>
          <a:xfrm>
            <a:off x="8272960" y="8273361"/>
            <a:ext cx="1742080" cy="984939"/>
            <a:chOff x="0" y="0"/>
            <a:chExt cx="3391500" cy="1917490"/>
          </a:xfrm>
        </p:grpSpPr>
        <p:sp>
          <p:nvSpPr>
            <p:cNvPr id="7" name="Freeform 7"/>
            <p:cNvSpPr/>
            <p:nvPr/>
          </p:nvSpPr>
          <p:spPr>
            <a:xfrm>
              <a:off x="0" y="0"/>
              <a:ext cx="3391500" cy="1917490"/>
            </a:xfrm>
            <a:custGeom>
              <a:avLst/>
              <a:gdLst/>
              <a:ahLst/>
              <a:cxnLst/>
              <a:rect l="l" t="t" r="r" b="b"/>
              <a:pathLst>
                <a:path w="3391500" h="1917490">
                  <a:moveTo>
                    <a:pt x="0" y="0"/>
                  </a:moveTo>
                  <a:lnTo>
                    <a:pt x="3391500" y="0"/>
                  </a:lnTo>
                  <a:lnTo>
                    <a:pt x="3391500" y="1917490"/>
                  </a:lnTo>
                  <a:lnTo>
                    <a:pt x="0" y="1917490"/>
                  </a:lnTo>
                  <a:close/>
                </a:path>
              </a:pathLst>
            </a:custGeom>
            <a:solidFill>
              <a:srgbClr val="BDA899"/>
            </a:solidFill>
          </p:spPr>
        </p:sp>
      </p:grpSp>
      <p:grpSp>
        <p:nvGrpSpPr>
          <p:cNvPr id="8" name="Group 8"/>
          <p:cNvGrpSpPr/>
          <p:nvPr/>
        </p:nvGrpSpPr>
        <p:grpSpPr>
          <a:xfrm>
            <a:off x="10617155" y="2109305"/>
            <a:ext cx="1688395" cy="242101"/>
            <a:chOff x="0" y="0"/>
            <a:chExt cx="4914020" cy="704628"/>
          </a:xfrm>
        </p:grpSpPr>
        <p:sp>
          <p:nvSpPr>
            <p:cNvPr id="9" name="Freeform 9"/>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28675"/>
            <a:ext cx="9935396" cy="1358589"/>
          </a:xfrm>
          <a:prstGeom prst="rect">
            <a:avLst/>
          </a:prstGeom>
        </p:spPr>
        <p:txBody>
          <a:bodyPr lIns="0" tIns="0" rIns="0" bIns="0" rtlCol="0" anchor="t">
            <a:spAutoFit/>
          </a:bodyPr>
          <a:lstStyle/>
          <a:p>
            <a:pPr>
              <a:lnSpc>
                <a:spcPts val="10692"/>
              </a:lnSpc>
            </a:pPr>
            <a:r>
              <a:rPr lang="en-US" sz="7637">
                <a:solidFill>
                  <a:srgbClr val="1A3154"/>
                </a:solidFill>
                <a:latin typeface="Helvetica Bold"/>
              </a:rPr>
              <a:t>ATTITUDE</a:t>
            </a:r>
          </a:p>
        </p:txBody>
      </p:sp>
      <p:sp>
        <p:nvSpPr>
          <p:cNvPr id="5" name="TextBox 5"/>
          <p:cNvSpPr txBox="1"/>
          <p:nvPr/>
        </p:nvSpPr>
        <p:spPr>
          <a:xfrm>
            <a:off x="955477" y="2917689"/>
            <a:ext cx="10008620" cy="1393824"/>
          </a:xfrm>
          <a:prstGeom prst="rect">
            <a:avLst/>
          </a:prstGeom>
        </p:spPr>
        <p:txBody>
          <a:bodyPr lIns="0" tIns="0" rIns="0" bIns="0" rtlCol="0" anchor="t">
            <a:spAutoFit/>
          </a:bodyPr>
          <a:lstStyle/>
          <a:p>
            <a:pPr>
              <a:lnSpc>
                <a:spcPts val="5600"/>
              </a:lnSpc>
            </a:pPr>
            <a:r>
              <a:rPr lang="en-US" sz="4000" dirty="0">
                <a:solidFill>
                  <a:srgbClr val="1A3154"/>
                </a:solidFill>
                <a:latin typeface="Open Sans"/>
              </a:rPr>
              <a:t>Attitude is the composite of your thoughts, feeling, and actions.</a:t>
            </a: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
        <p:nvSpPr>
          <p:cNvPr id="10" name="TextBox 10"/>
          <p:cNvSpPr txBox="1"/>
          <p:nvPr/>
        </p:nvSpPr>
        <p:spPr>
          <a:xfrm>
            <a:off x="955477" y="5775038"/>
            <a:ext cx="11226968" cy="695959"/>
          </a:xfrm>
          <a:prstGeom prst="rect">
            <a:avLst/>
          </a:prstGeom>
        </p:spPr>
        <p:txBody>
          <a:bodyPr lIns="0" tIns="0" rIns="0" bIns="0" rtlCol="0" anchor="t">
            <a:spAutoFit/>
          </a:bodyPr>
          <a:lstStyle/>
          <a:p>
            <a:pPr>
              <a:lnSpc>
                <a:spcPts val="5740"/>
              </a:lnSpc>
            </a:pPr>
            <a:r>
              <a:rPr lang="en-US" sz="4100" dirty="0">
                <a:solidFill>
                  <a:srgbClr val="1A3154"/>
                </a:solidFill>
                <a:latin typeface="Open Sans Bold"/>
              </a:rPr>
              <a:t>Attitude</a:t>
            </a:r>
            <a:r>
              <a:rPr lang="en-US" sz="4100" dirty="0">
                <a:solidFill>
                  <a:srgbClr val="1A3154"/>
                </a:solidFill>
                <a:latin typeface="Open Sans"/>
              </a:rPr>
              <a:t> = Thoughts + Feelings + 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8427" y="4022523"/>
            <a:ext cx="15011109" cy="4381268"/>
            <a:chOff x="0" y="0"/>
            <a:chExt cx="5077832" cy="1482059"/>
          </a:xfrm>
        </p:grpSpPr>
        <p:sp>
          <p:nvSpPr>
            <p:cNvPr id="3" name="Freeform 3"/>
            <p:cNvSpPr/>
            <p:nvPr/>
          </p:nvSpPr>
          <p:spPr>
            <a:xfrm>
              <a:off x="0" y="0"/>
              <a:ext cx="5077832" cy="1482059"/>
            </a:xfrm>
            <a:custGeom>
              <a:avLst/>
              <a:gdLst/>
              <a:ahLst/>
              <a:cxnLst/>
              <a:rect l="l" t="t" r="r" b="b"/>
              <a:pathLst>
                <a:path w="5077832" h="1482059">
                  <a:moveTo>
                    <a:pt x="0" y="0"/>
                  </a:moveTo>
                  <a:lnTo>
                    <a:pt x="5077832" y="0"/>
                  </a:lnTo>
                  <a:lnTo>
                    <a:pt x="5077832" y="1482059"/>
                  </a:lnTo>
                  <a:lnTo>
                    <a:pt x="0" y="1482059"/>
                  </a:lnTo>
                  <a:close/>
                </a:path>
              </a:pathLst>
            </a:custGeom>
            <a:solidFill>
              <a:srgbClr val="F6EAE1"/>
            </a:solidFill>
          </p:spPr>
        </p:sp>
      </p:grpSp>
      <p:sp>
        <p:nvSpPr>
          <p:cNvPr id="4" name="TextBox 4"/>
          <p:cNvSpPr txBox="1"/>
          <p:nvPr/>
        </p:nvSpPr>
        <p:spPr>
          <a:xfrm>
            <a:off x="2295660" y="4297528"/>
            <a:ext cx="14322362" cy="3980179"/>
          </a:xfrm>
          <a:prstGeom prst="rect">
            <a:avLst/>
          </a:prstGeom>
        </p:spPr>
        <p:txBody>
          <a:bodyPr lIns="0" tIns="0" rIns="0" bIns="0" rtlCol="0" anchor="t">
            <a:spAutoFit/>
          </a:bodyPr>
          <a:lstStyle/>
          <a:p>
            <a:pPr marL="820427" lvl="1" indent="-410214">
              <a:lnSpc>
                <a:spcPts val="5320"/>
              </a:lnSpc>
              <a:buFont typeface="Arial"/>
              <a:buChar char="•"/>
            </a:pPr>
            <a:r>
              <a:rPr lang="en-US" sz="3800" dirty="0">
                <a:solidFill>
                  <a:srgbClr val="1A3154"/>
                </a:solidFill>
                <a:latin typeface="Open Sans"/>
              </a:rPr>
              <a:t>She was virtuous (high moral standards) (v.10)</a:t>
            </a:r>
          </a:p>
          <a:p>
            <a:pPr marL="820427" lvl="1" indent="-410214">
              <a:lnSpc>
                <a:spcPts val="5320"/>
              </a:lnSpc>
              <a:buFont typeface="Arial"/>
              <a:buChar char="•"/>
            </a:pPr>
            <a:r>
              <a:rPr lang="en-US" sz="3800" dirty="0">
                <a:solidFill>
                  <a:srgbClr val="1A3154"/>
                </a:solidFill>
                <a:latin typeface="Open Sans"/>
              </a:rPr>
              <a:t>She had a willing and serving heart (v. 13, 20, 27)</a:t>
            </a:r>
          </a:p>
          <a:p>
            <a:pPr marL="820427" lvl="1" indent="-410214">
              <a:lnSpc>
                <a:spcPts val="5320"/>
              </a:lnSpc>
              <a:buFont typeface="Arial"/>
              <a:buChar char="•"/>
            </a:pPr>
            <a:r>
              <a:rPr lang="en-US" sz="3800" dirty="0">
                <a:solidFill>
                  <a:srgbClr val="1A3154"/>
                </a:solidFill>
                <a:latin typeface="Open Sans"/>
              </a:rPr>
              <a:t>She was kind, wise, and compassionate (v. 15, 20, 26)</a:t>
            </a:r>
          </a:p>
          <a:p>
            <a:pPr marL="820427" lvl="1" indent="-410214">
              <a:lnSpc>
                <a:spcPts val="5320"/>
              </a:lnSpc>
              <a:buFont typeface="Arial"/>
              <a:buChar char="•"/>
            </a:pPr>
            <a:r>
              <a:rPr lang="en-US" sz="3800" dirty="0">
                <a:solidFill>
                  <a:srgbClr val="1A3154"/>
                </a:solidFill>
                <a:latin typeface="Open Sans"/>
              </a:rPr>
              <a:t>She was faithful, devoted, and trustworthy (v. 11, 12, 30)</a:t>
            </a:r>
          </a:p>
          <a:p>
            <a:pPr marL="820427" lvl="1" indent="-410214">
              <a:lnSpc>
                <a:spcPts val="5320"/>
              </a:lnSpc>
              <a:buFont typeface="Arial"/>
              <a:buChar char="•"/>
            </a:pPr>
            <a:r>
              <a:rPr lang="en-US" sz="3800" dirty="0">
                <a:solidFill>
                  <a:srgbClr val="1A3154"/>
                </a:solidFill>
                <a:latin typeface="Open Sans"/>
              </a:rPr>
              <a:t>She was talented, creative, and industrious (v. 14, 18-22, 24)</a:t>
            </a:r>
          </a:p>
          <a:p>
            <a:pPr>
              <a:lnSpc>
                <a:spcPts val="5320"/>
              </a:lnSpc>
            </a:pPr>
            <a:endParaRPr lang="en-US" sz="3800" dirty="0">
              <a:solidFill>
                <a:srgbClr val="1A3154"/>
              </a:solidFill>
              <a:latin typeface="Open Sans"/>
            </a:endParaRPr>
          </a:p>
        </p:txBody>
      </p:sp>
      <p:grpSp>
        <p:nvGrpSpPr>
          <p:cNvPr id="5" name="Group 5"/>
          <p:cNvGrpSpPr/>
          <p:nvPr/>
        </p:nvGrpSpPr>
        <p:grpSpPr>
          <a:xfrm>
            <a:off x="1261151" y="7911321"/>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24791" y="3388789"/>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 31 Woman</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62025"/>
            <a:ext cx="14725380" cy="4311649"/>
          </a:xfrm>
          <a:prstGeom prst="rect">
            <a:avLst/>
          </a:prstGeom>
        </p:spPr>
        <p:txBody>
          <a:bodyPr lIns="0" tIns="0" rIns="0" bIns="0" rtlCol="0" anchor="t">
            <a:spAutoFit/>
          </a:bodyPr>
          <a:lstStyle/>
          <a:p>
            <a:pPr marL="755659" lvl="1" indent="-377829">
              <a:lnSpc>
                <a:spcPts val="4900"/>
              </a:lnSpc>
              <a:buFont typeface="Arial"/>
              <a:buChar char="•"/>
            </a:pPr>
            <a:r>
              <a:rPr lang="en-US" sz="3500" dirty="0">
                <a:solidFill>
                  <a:srgbClr val="1A3154"/>
                </a:solidFill>
                <a:latin typeface="Open Sans Bold"/>
              </a:rPr>
              <a:t>James 1:26 -</a:t>
            </a:r>
            <a:r>
              <a:rPr lang="en-US" sz="3500" dirty="0">
                <a:solidFill>
                  <a:srgbClr val="1A3154"/>
                </a:solidFill>
                <a:latin typeface="Open Sans"/>
              </a:rPr>
              <a:t> If anyone thinks he is religious and does not bridle his tongue but deceives his heart, this person's religion is worthless.</a:t>
            </a:r>
          </a:p>
          <a:p>
            <a:pPr>
              <a:lnSpc>
                <a:spcPts val="4900"/>
              </a:lnSpc>
            </a:pPr>
            <a:endParaRPr lang="en-US" sz="3500" dirty="0">
              <a:solidFill>
                <a:srgbClr val="1A3154"/>
              </a:solidFill>
              <a:latin typeface="Open Sans"/>
            </a:endParaRPr>
          </a:p>
          <a:p>
            <a:pPr>
              <a:lnSpc>
                <a:spcPts val="4900"/>
              </a:lnSpc>
            </a:pPr>
            <a:endParaRPr lang="en-US" sz="3500" dirty="0">
              <a:solidFill>
                <a:srgbClr val="1A3154"/>
              </a:solidFill>
              <a:latin typeface="Open Sans"/>
            </a:endParaRPr>
          </a:p>
          <a:p>
            <a:pPr marL="755659" lvl="1" indent="-377829">
              <a:lnSpc>
                <a:spcPts val="4900"/>
              </a:lnSpc>
              <a:buFont typeface="Arial"/>
              <a:buChar char="•"/>
            </a:pPr>
            <a:r>
              <a:rPr lang="en-US" sz="3500" dirty="0">
                <a:solidFill>
                  <a:srgbClr val="1A3154"/>
                </a:solidFill>
                <a:latin typeface="Open Sans Bold"/>
              </a:rPr>
              <a:t>2 Corinthians 5:17 - </a:t>
            </a:r>
            <a:r>
              <a:rPr lang="en-US" sz="3500" dirty="0">
                <a:solidFill>
                  <a:srgbClr val="1A3154"/>
                </a:solidFill>
                <a:latin typeface="Open Sans"/>
              </a:rPr>
              <a:t>Therefore, if anyone is in Christ, he is a new creation. The old has passed away; behold, the new has come.</a:t>
            </a:r>
          </a:p>
          <a:p>
            <a:pPr>
              <a:lnSpc>
                <a:spcPts val="4900"/>
              </a:lnSpc>
            </a:pPr>
            <a:endParaRPr lang="en-US" sz="35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ROLES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8427" y="2588261"/>
            <a:ext cx="15011109" cy="5815530"/>
            <a:chOff x="0" y="0"/>
            <a:chExt cx="5077832" cy="1967229"/>
          </a:xfrm>
        </p:grpSpPr>
        <p:sp>
          <p:nvSpPr>
            <p:cNvPr id="3" name="Freeform 3"/>
            <p:cNvSpPr/>
            <p:nvPr/>
          </p:nvSpPr>
          <p:spPr>
            <a:xfrm>
              <a:off x="0" y="0"/>
              <a:ext cx="5077832" cy="1967229"/>
            </a:xfrm>
            <a:custGeom>
              <a:avLst/>
              <a:gdLst/>
              <a:ahLst/>
              <a:cxnLst/>
              <a:rect l="l" t="t" r="r" b="b"/>
              <a:pathLst>
                <a:path w="5077832" h="1967229">
                  <a:moveTo>
                    <a:pt x="0" y="0"/>
                  </a:moveTo>
                  <a:lnTo>
                    <a:pt x="5077832" y="0"/>
                  </a:lnTo>
                  <a:lnTo>
                    <a:pt x="5077832" y="1967229"/>
                  </a:lnTo>
                  <a:lnTo>
                    <a:pt x="0" y="1967229"/>
                  </a:lnTo>
                  <a:close/>
                </a:path>
              </a:pathLst>
            </a:custGeom>
            <a:solidFill>
              <a:srgbClr val="F6EAE1"/>
            </a:solidFill>
          </p:spPr>
        </p:sp>
      </p:grpSp>
      <p:sp>
        <p:nvSpPr>
          <p:cNvPr id="4" name="TextBox 4"/>
          <p:cNvSpPr txBox="1"/>
          <p:nvPr/>
        </p:nvSpPr>
        <p:spPr>
          <a:xfrm>
            <a:off x="2162801" y="2805760"/>
            <a:ext cx="14322362" cy="5598031"/>
          </a:xfrm>
          <a:prstGeom prst="rect">
            <a:avLst/>
          </a:prstGeom>
        </p:spPr>
        <p:txBody>
          <a:bodyPr lIns="0" tIns="0" rIns="0" bIns="0" rtlCol="0" anchor="t">
            <a:spAutoFit/>
          </a:bodyPr>
          <a:lstStyle/>
          <a:p>
            <a:pPr marL="777248" lvl="1" indent="-388624">
              <a:lnSpc>
                <a:spcPts val="5616"/>
              </a:lnSpc>
              <a:buFont typeface="Arial"/>
              <a:buChar char="•"/>
            </a:pPr>
            <a:r>
              <a:rPr lang="en-US" sz="3600" dirty="0">
                <a:solidFill>
                  <a:srgbClr val="1A3154"/>
                </a:solidFill>
                <a:latin typeface="Open Sans Bold"/>
              </a:rPr>
              <a:t>13 </a:t>
            </a:r>
            <a:r>
              <a:rPr lang="en-US" sz="3600" dirty="0">
                <a:solidFill>
                  <a:srgbClr val="1A3154"/>
                </a:solidFill>
                <a:latin typeface="Open Sans"/>
              </a:rPr>
              <a:t>She seeks wool and flax, And willingly works with her hands.</a:t>
            </a:r>
          </a:p>
          <a:p>
            <a:pPr marL="777248" lvl="1" indent="-388624">
              <a:lnSpc>
                <a:spcPts val="5616"/>
              </a:lnSpc>
              <a:buFont typeface="Arial"/>
              <a:buChar char="•"/>
            </a:pPr>
            <a:r>
              <a:rPr lang="en-US" sz="3600" dirty="0">
                <a:solidFill>
                  <a:srgbClr val="1A3154"/>
                </a:solidFill>
                <a:latin typeface="Open Sans Bold"/>
              </a:rPr>
              <a:t>14</a:t>
            </a:r>
            <a:r>
              <a:rPr lang="en-US" sz="3600" dirty="0">
                <a:solidFill>
                  <a:srgbClr val="1A3154"/>
                </a:solidFill>
                <a:latin typeface="Open Sans"/>
              </a:rPr>
              <a:t> She is like the merchant ships, She brings her food from afar.</a:t>
            </a:r>
          </a:p>
          <a:p>
            <a:pPr marL="777248" lvl="1" indent="-388624">
              <a:lnSpc>
                <a:spcPts val="5616"/>
              </a:lnSpc>
              <a:buFont typeface="Arial"/>
              <a:buChar char="•"/>
            </a:pPr>
            <a:r>
              <a:rPr lang="en-US" sz="3600" dirty="0">
                <a:solidFill>
                  <a:srgbClr val="1A3154"/>
                </a:solidFill>
                <a:latin typeface="Open Sans Bold"/>
              </a:rPr>
              <a:t>15</a:t>
            </a:r>
            <a:r>
              <a:rPr lang="en-US" sz="3600" dirty="0">
                <a:solidFill>
                  <a:srgbClr val="1A3154"/>
                </a:solidFill>
                <a:latin typeface="Open Sans"/>
              </a:rPr>
              <a:t> She also rises while it is yet night, And provides food for her household, And a portion for her maidservants.</a:t>
            </a:r>
          </a:p>
          <a:p>
            <a:pPr marL="777248" lvl="1" indent="-388624">
              <a:lnSpc>
                <a:spcPts val="5616"/>
              </a:lnSpc>
              <a:buFont typeface="Arial"/>
              <a:buChar char="•"/>
            </a:pPr>
            <a:r>
              <a:rPr lang="en-US" sz="3600" dirty="0">
                <a:solidFill>
                  <a:srgbClr val="1A3154"/>
                </a:solidFill>
                <a:latin typeface="Open Sans Bold"/>
              </a:rPr>
              <a:t>16</a:t>
            </a:r>
            <a:r>
              <a:rPr lang="en-US" sz="3600" dirty="0">
                <a:solidFill>
                  <a:srgbClr val="1A3154"/>
                </a:solidFill>
                <a:latin typeface="Open Sans"/>
              </a:rPr>
              <a:t> She considers a field and buys it; From her profits she plants a vineyard.</a:t>
            </a:r>
          </a:p>
          <a:p>
            <a:pPr>
              <a:lnSpc>
                <a:spcPts val="5616"/>
              </a:lnSpc>
            </a:pPr>
            <a:endParaRPr lang="en-US" sz="3600" dirty="0">
              <a:solidFill>
                <a:srgbClr val="1A3154"/>
              </a:solidFill>
              <a:latin typeface="Open Sans"/>
            </a:endParaRPr>
          </a:p>
        </p:txBody>
      </p:sp>
      <p:grpSp>
        <p:nvGrpSpPr>
          <p:cNvPr id="5" name="Group 5"/>
          <p:cNvGrpSpPr/>
          <p:nvPr/>
        </p:nvGrpSpPr>
        <p:grpSpPr>
          <a:xfrm>
            <a:off x="1261151" y="7911321"/>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60738" y="1944646"/>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 31 Woman</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extLst>
      <p:ext uri="{BB962C8B-B14F-4D97-AF65-F5344CB8AC3E}">
        <p14:creationId xmlns:p14="http://schemas.microsoft.com/office/powerpoint/2010/main" val="89323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6596" y="3618844"/>
            <a:ext cx="13492704" cy="6338207"/>
            <a:chOff x="0" y="0"/>
            <a:chExt cx="4564199" cy="2144036"/>
          </a:xfrm>
        </p:grpSpPr>
        <p:sp>
          <p:nvSpPr>
            <p:cNvPr id="3" name="Freeform 3"/>
            <p:cNvSpPr/>
            <p:nvPr/>
          </p:nvSpPr>
          <p:spPr>
            <a:xfrm>
              <a:off x="0" y="0"/>
              <a:ext cx="4564199" cy="2144035"/>
            </a:xfrm>
            <a:custGeom>
              <a:avLst/>
              <a:gdLst/>
              <a:ahLst/>
              <a:cxnLst/>
              <a:rect l="l" t="t" r="r" b="b"/>
              <a:pathLst>
                <a:path w="4564199" h="2144035">
                  <a:moveTo>
                    <a:pt x="0" y="0"/>
                  </a:moveTo>
                  <a:lnTo>
                    <a:pt x="4564199" y="0"/>
                  </a:lnTo>
                  <a:lnTo>
                    <a:pt x="4564199" y="2144035"/>
                  </a:lnTo>
                  <a:lnTo>
                    <a:pt x="0" y="2144035"/>
                  </a:lnTo>
                  <a:close/>
                </a:path>
              </a:pathLst>
            </a:custGeom>
            <a:solidFill>
              <a:srgbClr val="F6EAE1"/>
            </a:solidFill>
          </p:spPr>
        </p:sp>
      </p:grpSp>
      <p:sp>
        <p:nvSpPr>
          <p:cNvPr id="4" name="TextBox 4"/>
          <p:cNvSpPr txBox="1"/>
          <p:nvPr/>
        </p:nvSpPr>
        <p:spPr>
          <a:xfrm>
            <a:off x="4145845" y="4476656"/>
            <a:ext cx="3653004" cy="2601594"/>
          </a:xfrm>
          <a:prstGeom prst="rect">
            <a:avLst/>
          </a:prstGeom>
        </p:spPr>
        <p:txBody>
          <a:bodyPr lIns="0" tIns="0" rIns="0" bIns="0" rtlCol="0" anchor="t">
            <a:spAutoFit/>
          </a:bodyPr>
          <a:lstStyle/>
          <a:p>
            <a:pPr algn="ctr">
              <a:lnSpc>
                <a:spcPts val="5180"/>
              </a:lnSpc>
            </a:pPr>
            <a:r>
              <a:rPr lang="en-US" sz="3700" dirty="0">
                <a:solidFill>
                  <a:srgbClr val="1A3154"/>
                </a:solidFill>
                <a:latin typeface="Open Sans Bold"/>
              </a:rPr>
              <a:t>Session 1: Awareness </a:t>
            </a:r>
            <a:r>
              <a:rPr lang="en-US" sz="3700" dirty="0">
                <a:solidFill>
                  <a:srgbClr val="1A3154"/>
                </a:solidFill>
                <a:latin typeface="Open Sans"/>
              </a:rPr>
              <a:t>Where am I now?</a:t>
            </a:r>
          </a:p>
        </p:txBody>
      </p:sp>
      <p:sp>
        <p:nvSpPr>
          <p:cNvPr id="5" name="TextBox 5"/>
          <p:cNvSpPr txBox="1"/>
          <p:nvPr/>
        </p:nvSpPr>
        <p:spPr>
          <a:xfrm>
            <a:off x="1146519" y="876300"/>
            <a:ext cx="13304659" cy="2133595"/>
          </a:xfrm>
          <a:prstGeom prst="rect">
            <a:avLst/>
          </a:prstGeom>
        </p:spPr>
        <p:txBody>
          <a:bodyPr lIns="0" tIns="0" rIns="0" bIns="0" rtlCol="0" anchor="t">
            <a:spAutoFit/>
          </a:bodyPr>
          <a:lstStyle/>
          <a:p>
            <a:pPr>
              <a:lnSpc>
                <a:spcPts val="8400"/>
              </a:lnSpc>
            </a:pPr>
            <a:r>
              <a:rPr lang="en-US" sz="6000">
                <a:solidFill>
                  <a:srgbClr val="1A3154"/>
                </a:solidFill>
                <a:latin typeface="Helvetica Bold"/>
              </a:rPr>
              <a:t>4 PHASES OF PERSONAL IMPROVEMENT</a:t>
            </a:r>
          </a:p>
        </p:txBody>
      </p:sp>
      <p:grpSp>
        <p:nvGrpSpPr>
          <p:cNvPr id="6" name="Group 6"/>
          <p:cNvGrpSpPr/>
          <p:nvPr/>
        </p:nvGrpSpPr>
        <p:grpSpPr>
          <a:xfrm>
            <a:off x="3570857" y="3497793"/>
            <a:ext cx="1688395" cy="242101"/>
            <a:chOff x="0" y="0"/>
            <a:chExt cx="4914020" cy="704628"/>
          </a:xfrm>
        </p:grpSpPr>
        <p:sp>
          <p:nvSpPr>
            <p:cNvPr id="7" name="Freeform 7"/>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8" name="Group 8"/>
          <p:cNvGrpSpPr/>
          <p:nvPr/>
        </p:nvGrpSpPr>
        <p:grpSpPr>
          <a:xfrm>
            <a:off x="-989828" y="7735475"/>
            <a:ext cx="3158849" cy="1378237"/>
            <a:chOff x="0" y="0"/>
            <a:chExt cx="4914020" cy="2144036"/>
          </a:xfrm>
        </p:grpSpPr>
        <p:sp>
          <p:nvSpPr>
            <p:cNvPr id="9" name="Freeform 9"/>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grpSp>
        <p:nvGrpSpPr>
          <p:cNvPr id="10" name="Group 10"/>
          <p:cNvGrpSpPr/>
          <p:nvPr/>
        </p:nvGrpSpPr>
        <p:grpSpPr>
          <a:xfrm>
            <a:off x="15095974" y="1028700"/>
            <a:ext cx="2163326" cy="943881"/>
            <a:chOff x="0" y="0"/>
            <a:chExt cx="4914020" cy="2144036"/>
          </a:xfrm>
        </p:grpSpPr>
        <p:sp>
          <p:nvSpPr>
            <p:cNvPr id="11" name="Freeform 11"/>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sp>
        <p:nvSpPr>
          <p:cNvPr id="12" name="TextBox 12"/>
          <p:cNvSpPr txBox="1"/>
          <p:nvPr/>
        </p:nvSpPr>
        <p:spPr>
          <a:xfrm>
            <a:off x="8685560" y="4476656"/>
            <a:ext cx="3653004" cy="3258819"/>
          </a:xfrm>
          <a:prstGeom prst="rect">
            <a:avLst/>
          </a:prstGeom>
        </p:spPr>
        <p:txBody>
          <a:bodyPr lIns="0" tIns="0" rIns="0" bIns="0" rtlCol="0" anchor="t">
            <a:spAutoFit/>
          </a:bodyPr>
          <a:lstStyle/>
          <a:p>
            <a:pPr algn="ctr">
              <a:lnSpc>
                <a:spcPts val="5180"/>
              </a:lnSpc>
            </a:pPr>
            <a:r>
              <a:rPr lang="en-US" sz="3700">
                <a:solidFill>
                  <a:srgbClr val="1A3154"/>
                </a:solidFill>
                <a:latin typeface="Open Sans Bold"/>
              </a:rPr>
              <a:t>Session 2: Alignment </a:t>
            </a:r>
            <a:r>
              <a:rPr lang="en-US" sz="3700">
                <a:solidFill>
                  <a:srgbClr val="1A3154"/>
                </a:solidFill>
                <a:latin typeface="Open Sans"/>
              </a:rPr>
              <a:t>Where does God want me to go?</a:t>
            </a:r>
          </a:p>
        </p:txBody>
      </p:sp>
      <p:sp>
        <p:nvSpPr>
          <p:cNvPr id="13" name="TextBox 13"/>
          <p:cNvSpPr txBox="1"/>
          <p:nvPr/>
        </p:nvSpPr>
        <p:spPr>
          <a:xfrm>
            <a:off x="13269472" y="4413048"/>
            <a:ext cx="3653004" cy="4573269"/>
          </a:xfrm>
          <a:prstGeom prst="rect">
            <a:avLst/>
          </a:prstGeom>
        </p:spPr>
        <p:txBody>
          <a:bodyPr lIns="0" tIns="0" rIns="0" bIns="0" rtlCol="0" anchor="t">
            <a:spAutoFit/>
          </a:bodyPr>
          <a:lstStyle/>
          <a:p>
            <a:pPr algn="ctr">
              <a:lnSpc>
                <a:spcPts val="5180"/>
              </a:lnSpc>
            </a:pPr>
            <a:r>
              <a:rPr lang="en-US" sz="3700">
                <a:solidFill>
                  <a:srgbClr val="1A3154"/>
                </a:solidFill>
                <a:latin typeface="Open Sans Bold"/>
              </a:rPr>
              <a:t>Session 3: Assessment and Action </a:t>
            </a:r>
            <a:r>
              <a:rPr lang="en-US" sz="3700">
                <a:solidFill>
                  <a:srgbClr val="1A3154"/>
                </a:solidFill>
                <a:latin typeface="Open Sans"/>
              </a:rPr>
              <a:t>What changes are needed and how do I get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62025"/>
            <a:ext cx="14725380" cy="4311649"/>
          </a:xfrm>
          <a:prstGeom prst="rect">
            <a:avLst/>
          </a:prstGeom>
        </p:spPr>
        <p:txBody>
          <a:bodyPr lIns="0" tIns="0" rIns="0" bIns="0" rtlCol="0" anchor="t">
            <a:spAutoFit/>
          </a:bodyPr>
          <a:lstStyle/>
          <a:p>
            <a:pPr marL="755659" lvl="1" indent="-377829">
              <a:lnSpc>
                <a:spcPts val="4900"/>
              </a:lnSpc>
              <a:buFont typeface="Arial"/>
              <a:buChar char="•"/>
            </a:pPr>
            <a:r>
              <a:rPr lang="en-US" sz="3500" dirty="0">
                <a:solidFill>
                  <a:srgbClr val="1A3154"/>
                </a:solidFill>
                <a:latin typeface="Open Sans Bold"/>
              </a:rPr>
              <a:t>Proverbs 31:27 -</a:t>
            </a:r>
            <a:r>
              <a:rPr lang="en-US" sz="3500" dirty="0">
                <a:solidFill>
                  <a:srgbClr val="1A3154"/>
                </a:solidFill>
                <a:latin typeface="Open Sans"/>
              </a:rPr>
              <a:t> She watches over the ways of her household and does not eat the bread of idleness.</a:t>
            </a:r>
          </a:p>
          <a:p>
            <a:pPr>
              <a:lnSpc>
                <a:spcPts val="4900"/>
              </a:lnSpc>
            </a:pPr>
            <a:endParaRPr lang="en-US" sz="3500" dirty="0">
              <a:solidFill>
                <a:srgbClr val="1A3154"/>
              </a:solidFill>
              <a:latin typeface="Open Sans"/>
            </a:endParaRPr>
          </a:p>
          <a:p>
            <a:pPr>
              <a:lnSpc>
                <a:spcPts val="4900"/>
              </a:lnSpc>
            </a:pPr>
            <a:endParaRPr lang="en-US" sz="3500" dirty="0">
              <a:solidFill>
                <a:srgbClr val="1A3154"/>
              </a:solidFill>
              <a:latin typeface="Open Sans"/>
            </a:endParaRPr>
          </a:p>
          <a:p>
            <a:pPr marL="755659" lvl="1" indent="-377829">
              <a:lnSpc>
                <a:spcPts val="4900"/>
              </a:lnSpc>
              <a:buFont typeface="Arial"/>
              <a:buChar char="•"/>
            </a:pPr>
            <a:r>
              <a:rPr lang="en-US" sz="3500" dirty="0">
                <a:solidFill>
                  <a:srgbClr val="1A3154"/>
                </a:solidFill>
                <a:latin typeface="Open Sans Bold"/>
              </a:rPr>
              <a:t>Proverbs 31:28 - </a:t>
            </a:r>
            <a:r>
              <a:rPr lang="en-US" sz="3500" dirty="0">
                <a:solidFill>
                  <a:srgbClr val="1A3154"/>
                </a:solidFill>
                <a:latin typeface="Open Sans"/>
              </a:rPr>
              <a:t>Her children rise up and call her blessed; Her husband also, and he praises her:</a:t>
            </a:r>
          </a:p>
          <a:p>
            <a:pPr>
              <a:lnSpc>
                <a:spcPts val="4900"/>
              </a:lnSpc>
            </a:pPr>
            <a:endParaRPr lang="en-US" sz="35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3292330" y="2980263"/>
            <a:ext cx="11703341" cy="392020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MARRIAGE/</a:t>
            </a:r>
          </a:p>
          <a:p>
            <a:pPr algn="ctr">
              <a:lnSpc>
                <a:spcPts val="15450"/>
              </a:lnSpc>
            </a:pPr>
            <a:r>
              <a:rPr lang="en-US" sz="11036">
                <a:solidFill>
                  <a:srgbClr val="FFFFFF"/>
                </a:solidFill>
                <a:latin typeface="Helvetica Bold"/>
              </a:rPr>
              <a:t>RELATIONSHIPS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8427" y="4022523"/>
            <a:ext cx="15011109" cy="4381268"/>
            <a:chOff x="0" y="0"/>
            <a:chExt cx="5077832" cy="1482059"/>
          </a:xfrm>
        </p:grpSpPr>
        <p:sp>
          <p:nvSpPr>
            <p:cNvPr id="3" name="Freeform 3"/>
            <p:cNvSpPr/>
            <p:nvPr/>
          </p:nvSpPr>
          <p:spPr>
            <a:xfrm>
              <a:off x="0" y="0"/>
              <a:ext cx="5077832" cy="1482059"/>
            </a:xfrm>
            <a:custGeom>
              <a:avLst/>
              <a:gdLst/>
              <a:ahLst/>
              <a:cxnLst/>
              <a:rect l="l" t="t" r="r" b="b"/>
              <a:pathLst>
                <a:path w="5077832" h="1482059">
                  <a:moveTo>
                    <a:pt x="0" y="0"/>
                  </a:moveTo>
                  <a:lnTo>
                    <a:pt x="5077832" y="0"/>
                  </a:lnTo>
                  <a:lnTo>
                    <a:pt x="5077832" y="1482059"/>
                  </a:lnTo>
                  <a:lnTo>
                    <a:pt x="0" y="1482059"/>
                  </a:lnTo>
                  <a:close/>
                </a:path>
              </a:pathLst>
            </a:custGeom>
            <a:solidFill>
              <a:srgbClr val="F6EAE1"/>
            </a:solidFill>
          </p:spPr>
        </p:sp>
      </p:grpSp>
      <p:sp>
        <p:nvSpPr>
          <p:cNvPr id="4" name="TextBox 4"/>
          <p:cNvSpPr txBox="1"/>
          <p:nvPr/>
        </p:nvSpPr>
        <p:spPr>
          <a:xfrm>
            <a:off x="2295660" y="4297528"/>
            <a:ext cx="14322362" cy="3313429"/>
          </a:xfrm>
          <a:prstGeom prst="rect">
            <a:avLst/>
          </a:prstGeom>
        </p:spPr>
        <p:txBody>
          <a:bodyPr lIns="0" tIns="0" rIns="0" bIns="0" rtlCol="0" anchor="t">
            <a:spAutoFit/>
          </a:bodyPr>
          <a:lstStyle/>
          <a:p>
            <a:pPr marL="820427" lvl="1" indent="-410214">
              <a:lnSpc>
                <a:spcPts val="5320"/>
              </a:lnSpc>
              <a:buFont typeface="Arial"/>
              <a:buChar char="•"/>
            </a:pPr>
            <a:r>
              <a:rPr lang="en-US" sz="3800">
                <a:solidFill>
                  <a:srgbClr val="1A3154"/>
                </a:solidFill>
                <a:latin typeface="Open Sans"/>
              </a:rPr>
              <a:t>Marital relationship  (v.11-12)</a:t>
            </a:r>
          </a:p>
          <a:p>
            <a:pPr marL="820427" lvl="1" indent="-410214">
              <a:lnSpc>
                <a:spcPts val="5320"/>
              </a:lnSpc>
              <a:buFont typeface="Arial"/>
              <a:buChar char="•"/>
            </a:pPr>
            <a:r>
              <a:rPr lang="en-US" sz="3800">
                <a:solidFill>
                  <a:srgbClr val="1A3154"/>
                </a:solidFill>
                <a:latin typeface="Open Sans"/>
              </a:rPr>
              <a:t>Parental and managerial relationships (v. 15, 21, 27, &amp; 28 )</a:t>
            </a:r>
          </a:p>
          <a:p>
            <a:pPr marL="820427" lvl="1" indent="-410214">
              <a:lnSpc>
                <a:spcPts val="5320"/>
              </a:lnSpc>
              <a:buFont typeface="Arial"/>
              <a:buChar char="•"/>
            </a:pPr>
            <a:r>
              <a:rPr lang="en-US" sz="3800">
                <a:solidFill>
                  <a:srgbClr val="1A3154"/>
                </a:solidFill>
                <a:latin typeface="Open Sans"/>
              </a:rPr>
              <a:t>Business relationships (v. 16, 24)</a:t>
            </a:r>
          </a:p>
          <a:p>
            <a:pPr marL="820427" lvl="1" indent="-410214">
              <a:lnSpc>
                <a:spcPts val="5320"/>
              </a:lnSpc>
              <a:buFont typeface="Arial"/>
              <a:buChar char="•"/>
            </a:pPr>
            <a:r>
              <a:rPr lang="en-US" sz="3800">
                <a:solidFill>
                  <a:srgbClr val="1A3154"/>
                </a:solidFill>
                <a:latin typeface="Open Sans"/>
              </a:rPr>
              <a:t>Spiritual relationship (v. 30)</a:t>
            </a:r>
          </a:p>
          <a:p>
            <a:pPr>
              <a:lnSpc>
                <a:spcPts val="5320"/>
              </a:lnSpc>
            </a:pPr>
            <a:endParaRPr lang="en-US" sz="3800">
              <a:solidFill>
                <a:srgbClr val="1A3154"/>
              </a:solidFill>
              <a:latin typeface="Open Sans"/>
            </a:endParaRPr>
          </a:p>
        </p:txBody>
      </p:sp>
      <p:grpSp>
        <p:nvGrpSpPr>
          <p:cNvPr id="5" name="Group 5"/>
          <p:cNvGrpSpPr/>
          <p:nvPr/>
        </p:nvGrpSpPr>
        <p:grpSpPr>
          <a:xfrm>
            <a:off x="1261151" y="7911321"/>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24791" y="3388789"/>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 31 Woman</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4396"/>
            <a:ext cx="1981061" cy="6338207"/>
            <a:chOff x="0" y="0"/>
            <a:chExt cx="670137" cy="2144036"/>
          </a:xfrm>
        </p:grpSpPr>
        <p:sp>
          <p:nvSpPr>
            <p:cNvPr id="3" name="Freeform 3"/>
            <p:cNvSpPr/>
            <p:nvPr/>
          </p:nvSpPr>
          <p:spPr>
            <a:xfrm>
              <a:off x="0" y="0"/>
              <a:ext cx="670137" cy="2144035"/>
            </a:xfrm>
            <a:custGeom>
              <a:avLst/>
              <a:gdLst/>
              <a:ahLst/>
              <a:cxnLst/>
              <a:rect l="l" t="t" r="r" b="b"/>
              <a:pathLst>
                <a:path w="670137" h="2144035">
                  <a:moveTo>
                    <a:pt x="0" y="0"/>
                  </a:moveTo>
                  <a:lnTo>
                    <a:pt x="670137" y="0"/>
                  </a:lnTo>
                  <a:lnTo>
                    <a:pt x="670137" y="2144035"/>
                  </a:lnTo>
                  <a:lnTo>
                    <a:pt x="0" y="2144035"/>
                  </a:lnTo>
                  <a:close/>
                </a:path>
              </a:pathLst>
            </a:custGeom>
            <a:solidFill>
              <a:srgbClr val="F6EAE1"/>
            </a:solidFill>
          </p:spPr>
        </p:sp>
      </p:grpSp>
      <p:grpSp>
        <p:nvGrpSpPr>
          <p:cNvPr id="4" name="Group 4"/>
          <p:cNvGrpSpPr/>
          <p:nvPr/>
        </p:nvGrpSpPr>
        <p:grpSpPr>
          <a:xfrm>
            <a:off x="3514777" y="8070502"/>
            <a:ext cx="1688395" cy="242101"/>
            <a:chOff x="0" y="0"/>
            <a:chExt cx="4914020" cy="704628"/>
          </a:xfrm>
        </p:grpSpPr>
        <p:sp>
          <p:nvSpPr>
            <p:cNvPr id="5" name="Freeform 5"/>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6" name="Group 6"/>
          <p:cNvGrpSpPr/>
          <p:nvPr/>
        </p:nvGrpSpPr>
        <p:grpSpPr>
          <a:xfrm>
            <a:off x="12185353" y="1549926"/>
            <a:ext cx="1088938" cy="984939"/>
            <a:chOff x="0" y="0"/>
            <a:chExt cx="2119955" cy="1917490"/>
          </a:xfrm>
        </p:grpSpPr>
        <p:sp>
          <p:nvSpPr>
            <p:cNvPr id="7" name="Freeform 7"/>
            <p:cNvSpPr/>
            <p:nvPr/>
          </p:nvSpPr>
          <p:spPr>
            <a:xfrm>
              <a:off x="0" y="0"/>
              <a:ext cx="2119955" cy="1917490"/>
            </a:xfrm>
            <a:custGeom>
              <a:avLst/>
              <a:gdLst/>
              <a:ahLst/>
              <a:cxnLst/>
              <a:rect l="l" t="t" r="r" b="b"/>
              <a:pathLst>
                <a:path w="2119955" h="1917490">
                  <a:moveTo>
                    <a:pt x="0" y="0"/>
                  </a:moveTo>
                  <a:lnTo>
                    <a:pt x="2119955" y="0"/>
                  </a:lnTo>
                  <a:lnTo>
                    <a:pt x="2119955" y="1917490"/>
                  </a:lnTo>
                  <a:lnTo>
                    <a:pt x="0" y="1917490"/>
                  </a:lnTo>
                  <a:close/>
                </a:path>
              </a:pathLst>
            </a:custGeom>
            <a:solidFill>
              <a:srgbClr val="BDA899"/>
            </a:solidFill>
          </p:spPr>
        </p:sp>
      </p:grpSp>
      <p:sp>
        <p:nvSpPr>
          <p:cNvPr id="8" name="TextBox 8"/>
          <p:cNvSpPr txBox="1"/>
          <p:nvPr/>
        </p:nvSpPr>
        <p:spPr>
          <a:xfrm>
            <a:off x="2785012" y="3432834"/>
            <a:ext cx="13806037" cy="3716378"/>
          </a:xfrm>
          <a:prstGeom prst="rect">
            <a:avLst/>
          </a:prstGeom>
        </p:spPr>
        <p:txBody>
          <a:bodyPr lIns="0" tIns="0" rIns="0" bIns="0" rtlCol="0" anchor="t">
            <a:spAutoFit/>
          </a:bodyPr>
          <a:lstStyle/>
          <a:p>
            <a:pPr algn="ctr">
              <a:lnSpc>
                <a:spcPts val="15450"/>
              </a:lnSpc>
            </a:pPr>
            <a:r>
              <a:rPr lang="en-US" sz="11036" spc="99" dirty="0">
                <a:solidFill>
                  <a:srgbClr val="1A3154"/>
                </a:solidFill>
                <a:effectLst>
                  <a:outerShdw blurRad="38100" dist="38100" dir="2700000" algn="tl">
                    <a:srgbClr val="000000">
                      <a:alpha val="43137"/>
                    </a:srgbClr>
                  </a:outerShdw>
                </a:effectLst>
                <a:latin typeface="Helvetica Bold"/>
              </a:rPr>
              <a:t>YOUR</a:t>
            </a:r>
          </a:p>
          <a:p>
            <a:pPr algn="ctr">
              <a:lnSpc>
                <a:spcPts val="12360"/>
              </a:lnSpc>
            </a:pPr>
            <a:r>
              <a:rPr lang="en-US" sz="11036" spc="99" dirty="0">
                <a:solidFill>
                  <a:srgbClr val="1A3154"/>
                </a:solidFill>
                <a:effectLst>
                  <a:outerShdw blurRad="38100" dist="38100" dir="2700000" algn="tl">
                    <a:srgbClr val="000000">
                      <a:alpha val="43137"/>
                    </a:srgbClr>
                  </a:outerShdw>
                </a:effectLst>
                <a:latin typeface="Helvetica Bold"/>
              </a:rPr>
              <a:t>COMMUNICATION</a:t>
            </a:r>
          </a:p>
        </p:txBody>
      </p:sp>
      <p:sp>
        <p:nvSpPr>
          <p:cNvPr id="9" name="TextBox 9"/>
          <p:cNvSpPr txBox="1"/>
          <p:nvPr/>
        </p:nvSpPr>
        <p:spPr>
          <a:xfrm>
            <a:off x="3514777" y="1963839"/>
            <a:ext cx="6970920" cy="1027752"/>
          </a:xfrm>
          <a:prstGeom prst="rect">
            <a:avLst/>
          </a:prstGeom>
        </p:spPr>
        <p:txBody>
          <a:bodyPr lIns="0" tIns="0" rIns="0" bIns="0" rtlCol="0" anchor="t">
            <a:spAutoFit/>
          </a:bodyPr>
          <a:lstStyle/>
          <a:p>
            <a:pPr>
              <a:lnSpc>
                <a:spcPts val="8452"/>
              </a:lnSpc>
              <a:spcBef>
                <a:spcPct val="0"/>
              </a:spcBef>
            </a:pPr>
            <a:r>
              <a:rPr lang="en-US" sz="6037">
                <a:solidFill>
                  <a:srgbClr val="1A3154"/>
                </a:solidFill>
                <a:latin typeface="Open Sans"/>
              </a:rPr>
              <a:t>ONE THING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557247"/>
            <a:ext cx="14725380" cy="7344409"/>
          </a:xfrm>
          <a:prstGeom prst="rect">
            <a:avLst/>
          </a:prstGeom>
        </p:spPr>
        <p:txBody>
          <a:bodyPr lIns="0" tIns="0" rIns="0" bIns="0" rtlCol="0" anchor="t">
            <a:spAutoFit/>
          </a:bodyPr>
          <a:lstStyle/>
          <a:p>
            <a:pPr>
              <a:lnSpc>
                <a:spcPts val="4900"/>
              </a:lnSpc>
            </a:pPr>
            <a:r>
              <a:rPr lang="en-US" sz="3500">
                <a:solidFill>
                  <a:srgbClr val="1A3154"/>
                </a:solidFill>
                <a:latin typeface="Open Sans Bold"/>
              </a:rPr>
              <a:t>Ephesians 4:25 - 32</a:t>
            </a:r>
          </a:p>
          <a:p>
            <a:pPr>
              <a:lnSpc>
                <a:spcPts val="4480"/>
              </a:lnSpc>
            </a:pPr>
            <a:r>
              <a:rPr lang="en-US" sz="3200">
                <a:solidFill>
                  <a:srgbClr val="1A3154"/>
                </a:solidFill>
                <a:latin typeface="Open Sans Bold"/>
              </a:rPr>
              <a:t>25</a:t>
            </a:r>
            <a:r>
              <a:rPr lang="en-US" sz="3200">
                <a:solidFill>
                  <a:srgbClr val="1A3154"/>
                </a:solidFill>
                <a:latin typeface="Open Sans"/>
              </a:rPr>
              <a:t> Therefore, putting away lying, “Let each one of you speak truth with his neighbor,” for we are members of one another. </a:t>
            </a:r>
            <a:r>
              <a:rPr lang="en-US" sz="3200">
                <a:solidFill>
                  <a:srgbClr val="1A3154"/>
                </a:solidFill>
                <a:latin typeface="Open Sans Bold"/>
              </a:rPr>
              <a:t>26</a:t>
            </a:r>
            <a:r>
              <a:rPr lang="en-US" sz="3200">
                <a:solidFill>
                  <a:srgbClr val="1A3154"/>
                </a:solidFill>
                <a:latin typeface="Open Sans"/>
              </a:rPr>
              <a:t> “Be angry, and do not sin”: do not let the sun go down on your wrath, </a:t>
            </a:r>
            <a:r>
              <a:rPr lang="en-US" sz="3200">
                <a:solidFill>
                  <a:srgbClr val="1A3154"/>
                </a:solidFill>
                <a:latin typeface="Open Sans Bold"/>
              </a:rPr>
              <a:t>27 </a:t>
            </a:r>
            <a:r>
              <a:rPr lang="en-US" sz="3200">
                <a:solidFill>
                  <a:srgbClr val="1A3154"/>
                </a:solidFill>
                <a:latin typeface="Open Sans"/>
              </a:rPr>
              <a:t>nor give place to the devil. </a:t>
            </a:r>
            <a:r>
              <a:rPr lang="en-US" sz="3200">
                <a:solidFill>
                  <a:srgbClr val="1A3154"/>
                </a:solidFill>
                <a:latin typeface="Open Sans Bold"/>
              </a:rPr>
              <a:t>28</a:t>
            </a:r>
            <a:r>
              <a:rPr lang="en-US" sz="3200">
                <a:solidFill>
                  <a:srgbClr val="1A3154"/>
                </a:solidFill>
                <a:latin typeface="Open Sans"/>
              </a:rPr>
              <a:t> Let him who stole steal no longer, but rather let him labor, working with his hands what is good, that he may have something to give him who has need. </a:t>
            </a:r>
            <a:r>
              <a:rPr lang="en-US" sz="3200">
                <a:solidFill>
                  <a:srgbClr val="1A3154"/>
                </a:solidFill>
                <a:latin typeface="Open Sans Bold"/>
              </a:rPr>
              <a:t>29</a:t>
            </a:r>
            <a:r>
              <a:rPr lang="en-US" sz="3200">
                <a:solidFill>
                  <a:srgbClr val="1A3154"/>
                </a:solidFill>
                <a:latin typeface="Open Sans"/>
              </a:rPr>
              <a:t> Let no corrupt word proceed out of your mouth, but what is good for necessary edification, that it may impart grace to the hearers.</a:t>
            </a:r>
            <a:r>
              <a:rPr lang="en-US" sz="3200">
                <a:solidFill>
                  <a:srgbClr val="1A3154"/>
                </a:solidFill>
                <a:latin typeface="Open Sans Bold"/>
              </a:rPr>
              <a:t> 30</a:t>
            </a:r>
            <a:r>
              <a:rPr lang="en-US" sz="3200">
                <a:solidFill>
                  <a:srgbClr val="1A3154"/>
                </a:solidFill>
                <a:latin typeface="Open Sans"/>
              </a:rPr>
              <a:t> And do not grieve the Holy Spirit of God, by whom you were sealed for the day of redemption. </a:t>
            </a:r>
            <a:r>
              <a:rPr lang="en-US" sz="3200">
                <a:solidFill>
                  <a:srgbClr val="1A3154"/>
                </a:solidFill>
                <a:latin typeface="Open Sans Bold"/>
              </a:rPr>
              <a:t>31</a:t>
            </a:r>
            <a:r>
              <a:rPr lang="en-US" sz="3200">
                <a:solidFill>
                  <a:srgbClr val="1A3154"/>
                </a:solidFill>
                <a:latin typeface="Open Sans"/>
              </a:rPr>
              <a:t> Let all bitterness, wrath, anger, clamor, and evil speaking be put away from you, with all malice. </a:t>
            </a:r>
            <a:r>
              <a:rPr lang="en-US" sz="3200">
                <a:solidFill>
                  <a:srgbClr val="1A3154"/>
                </a:solidFill>
                <a:latin typeface="Open Sans Bold"/>
              </a:rPr>
              <a:t>32</a:t>
            </a:r>
            <a:r>
              <a:rPr lang="en-US" sz="3200">
                <a:solidFill>
                  <a:srgbClr val="1A3154"/>
                </a:solidFill>
                <a:latin typeface="Open Sans"/>
              </a:rPr>
              <a:t> And be kind to one another, tenderhearted, forgiving one another, even as God in Christ forgave you.</a:t>
            </a:r>
          </a:p>
          <a:p>
            <a:pPr>
              <a:lnSpc>
                <a:spcPts val="4480"/>
              </a:lnSpc>
            </a:pPr>
            <a:endParaRPr lang="en-US" sz="320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216775"/>
            <a:ext cx="1688395" cy="291558"/>
            <a:chOff x="0" y="0"/>
            <a:chExt cx="4914020" cy="848571"/>
          </a:xfrm>
        </p:grpSpPr>
        <p:sp>
          <p:nvSpPr>
            <p:cNvPr id="10" name="Freeform 10"/>
            <p:cNvSpPr/>
            <p:nvPr/>
          </p:nvSpPr>
          <p:spPr>
            <a:xfrm>
              <a:off x="0" y="0"/>
              <a:ext cx="4914020" cy="848571"/>
            </a:xfrm>
            <a:custGeom>
              <a:avLst/>
              <a:gdLst/>
              <a:ahLst/>
              <a:cxnLst/>
              <a:rect l="l" t="t" r="r" b="b"/>
              <a:pathLst>
                <a:path w="4914020" h="848571">
                  <a:moveTo>
                    <a:pt x="0" y="0"/>
                  </a:moveTo>
                  <a:lnTo>
                    <a:pt x="4914020" y="0"/>
                  </a:lnTo>
                  <a:lnTo>
                    <a:pt x="4914020" y="848571"/>
                  </a:lnTo>
                  <a:lnTo>
                    <a:pt x="0" y="848571"/>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45189"/>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6EAE1"/>
            </a:solidFill>
          </p:spPr>
        </p:sp>
      </p:grpSp>
      <p:sp>
        <p:nvSpPr>
          <p:cNvPr id="4" name="TextBox 4"/>
          <p:cNvSpPr txBox="1"/>
          <p:nvPr/>
        </p:nvSpPr>
        <p:spPr>
          <a:xfrm>
            <a:off x="3833962" y="2930748"/>
            <a:ext cx="10620076" cy="3717622"/>
          </a:xfrm>
          <a:prstGeom prst="rect">
            <a:avLst/>
          </a:prstGeom>
        </p:spPr>
        <p:txBody>
          <a:bodyPr lIns="0" tIns="0" rIns="0" bIns="0" rtlCol="0" anchor="t">
            <a:spAutoFit/>
          </a:bodyPr>
          <a:lstStyle/>
          <a:p>
            <a:pPr algn="ctr">
              <a:lnSpc>
                <a:spcPts val="14434"/>
              </a:lnSpc>
            </a:pPr>
            <a:r>
              <a:rPr lang="en-US" sz="11547">
                <a:solidFill>
                  <a:srgbClr val="1A3154"/>
                </a:solidFill>
                <a:latin typeface="Helvetica Bold"/>
              </a:rPr>
              <a:t>SESSION II:</a:t>
            </a:r>
          </a:p>
          <a:p>
            <a:pPr algn="ctr">
              <a:lnSpc>
                <a:spcPts val="14434"/>
              </a:lnSpc>
            </a:pPr>
            <a:r>
              <a:rPr lang="en-US" sz="11547">
                <a:solidFill>
                  <a:srgbClr val="1A3154"/>
                </a:solidFill>
                <a:latin typeface="Helvetica Bold"/>
              </a:rPr>
              <a:t>ALIGNMENT</a:t>
            </a:r>
          </a:p>
        </p:txBody>
      </p:sp>
      <p:grpSp>
        <p:nvGrpSpPr>
          <p:cNvPr id="5" name="Group 5"/>
          <p:cNvGrpSpPr/>
          <p:nvPr/>
        </p:nvGrpSpPr>
        <p:grpSpPr>
          <a:xfrm>
            <a:off x="8299803" y="2275715"/>
            <a:ext cx="1688395" cy="242101"/>
            <a:chOff x="0" y="0"/>
            <a:chExt cx="4914020" cy="704628"/>
          </a:xfrm>
        </p:grpSpPr>
        <p:sp>
          <p:nvSpPr>
            <p:cNvPr id="6" name="Freeform 6"/>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7" name="Group 7"/>
          <p:cNvGrpSpPr/>
          <p:nvPr/>
        </p:nvGrpSpPr>
        <p:grpSpPr>
          <a:xfrm rot="-5400000">
            <a:off x="704442" y="-1617316"/>
            <a:ext cx="934029" cy="5325011"/>
            <a:chOff x="0" y="0"/>
            <a:chExt cx="315956" cy="1801300"/>
          </a:xfrm>
        </p:grpSpPr>
        <p:sp>
          <p:nvSpPr>
            <p:cNvPr id="8" name="Freeform 8"/>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grpSp>
        <p:nvGrpSpPr>
          <p:cNvPr id="9" name="Group 9"/>
          <p:cNvGrpSpPr/>
          <p:nvPr/>
        </p:nvGrpSpPr>
        <p:grpSpPr>
          <a:xfrm rot="-5400000">
            <a:off x="16130802" y="6595795"/>
            <a:ext cx="934029" cy="5325011"/>
            <a:chOff x="0" y="0"/>
            <a:chExt cx="315956" cy="1801300"/>
          </a:xfrm>
        </p:grpSpPr>
        <p:sp>
          <p:nvSpPr>
            <p:cNvPr id="10" name="Freeform 10"/>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sp>
        <p:nvSpPr>
          <p:cNvPr id="11" name="TextBox 11"/>
          <p:cNvSpPr txBox="1"/>
          <p:nvPr/>
        </p:nvSpPr>
        <p:spPr>
          <a:xfrm>
            <a:off x="3244974" y="6645376"/>
            <a:ext cx="11798052" cy="1027752"/>
          </a:xfrm>
          <a:prstGeom prst="rect">
            <a:avLst/>
          </a:prstGeom>
        </p:spPr>
        <p:txBody>
          <a:bodyPr lIns="0" tIns="0" rIns="0" bIns="0" rtlCol="0" anchor="t">
            <a:spAutoFit/>
          </a:bodyPr>
          <a:lstStyle/>
          <a:p>
            <a:pPr algn="ctr">
              <a:lnSpc>
                <a:spcPts val="8452"/>
              </a:lnSpc>
              <a:spcBef>
                <a:spcPct val="0"/>
              </a:spcBef>
            </a:pPr>
            <a:r>
              <a:rPr lang="en-US" sz="6037">
                <a:solidFill>
                  <a:srgbClr val="1A3154"/>
                </a:solidFill>
                <a:latin typeface="Open Sans"/>
              </a:rPr>
              <a:t>Where does God want you to go?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157832"/>
            <a:ext cx="10050434" cy="3669838"/>
          </a:xfrm>
          <a:prstGeom prst="rect">
            <a:avLst/>
          </a:prstGeom>
        </p:spPr>
        <p:txBody>
          <a:bodyPr lIns="0" tIns="0" rIns="0" bIns="0" rtlCol="0" anchor="t">
            <a:spAutoFit/>
          </a:bodyPr>
          <a:lstStyle/>
          <a:p>
            <a:pPr algn="ctr">
              <a:lnSpc>
                <a:spcPts val="14347"/>
              </a:lnSpc>
            </a:pPr>
            <a:r>
              <a:rPr lang="en-US" sz="11036">
                <a:solidFill>
                  <a:srgbClr val="FFFFFF"/>
                </a:solidFill>
                <a:latin typeface="Helvetica Bold"/>
              </a:rPr>
              <a:t>CHRISTIAN WALK</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8406" y="3130823"/>
            <a:ext cx="15011109" cy="4381268"/>
            <a:chOff x="0" y="0"/>
            <a:chExt cx="5077832" cy="1482059"/>
          </a:xfrm>
        </p:grpSpPr>
        <p:sp>
          <p:nvSpPr>
            <p:cNvPr id="3" name="Freeform 3"/>
            <p:cNvSpPr/>
            <p:nvPr/>
          </p:nvSpPr>
          <p:spPr>
            <a:xfrm>
              <a:off x="0" y="0"/>
              <a:ext cx="5077832" cy="1482059"/>
            </a:xfrm>
            <a:custGeom>
              <a:avLst/>
              <a:gdLst/>
              <a:ahLst/>
              <a:cxnLst/>
              <a:rect l="l" t="t" r="r" b="b"/>
              <a:pathLst>
                <a:path w="5077832" h="1482059">
                  <a:moveTo>
                    <a:pt x="0" y="0"/>
                  </a:moveTo>
                  <a:lnTo>
                    <a:pt x="5077832" y="0"/>
                  </a:lnTo>
                  <a:lnTo>
                    <a:pt x="5077832" y="1482059"/>
                  </a:lnTo>
                  <a:lnTo>
                    <a:pt x="0" y="1482059"/>
                  </a:lnTo>
                  <a:close/>
                </a:path>
              </a:pathLst>
            </a:custGeom>
            <a:solidFill>
              <a:srgbClr val="F6EAE1"/>
            </a:solidFill>
          </p:spPr>
        </p:sp>
      </p:grpSp>
      <p:sp>
        <p:nvSpPr>
          <p:cNvPr id="4" name="TextBox 4"/>
          <p:cNvSpPr txBox="1"/>
          <p:nvPr/>
        </p:nvSpPr>
        <p:spPr>
          <a:xfrm>
            <a:off x="2122779" y="3960018"/>
            <a:ext cx="14322362" cy="2646679"/>
          </a:xfrm>
          <a:prstGeom prst="rect">
            <a:avLst/>
          </a:prstGeom>
        </p:spPr>
        <p:txBody>
          <a:bodyPr lIns="0" tIns="0" rIns="0" bIns="0" rtlCol="0" anchor="t">
            <a:spAutoFit/>
          </a:bodyPr>
          <a:lstStyle/>
          <a:p>
            <a:pPr marL="820427" lvl="1" indent="-410214">
              <a:lnSpc>
                <a:spcPts val="5320"/>
              </a:lnSpc>
              <a:buFont typeface="Arial"/>
              <a:buChar char="•"/>
            </a:pPr>
            <a:r>
              <a:rPr lang="en-US" sz="3800" dirty="0">
                <a:solidFill>
                  <a:srgbClr val="1A3154"/>
                </a:solidFill>
                <a:latin typeface="Open Sans Bold"/>
              </a:rPr>
              <a:t>V. 30</a:t>
            </a:r>
            <a:r>
              <a:rPr lang="en-US" sz="3800" dirty="0">
                <a:solidFill>
                  <a:srgbClr val="1A3154"/>
                </a:solidFill>
                <a:latin typeface="Open Sans"/>
              </a:rPr>
              <a:t> - "...But a woman who fears the Lord, she shall be praised."</a:t>
            </a:r>
          </a:p>
          <a:p>
            <a:pPr>
              <a:lnSpc>
                <a:spcPts val="5320"/>
              </a:lnSpc>
            </a:pPr>
            <a:endParaRPr lang="en-US" sz="3800" dirty="0">
              <a:solidFill>
                <a:srgbClr val="1A3154"/>
              </a:solidFill>
              <a:latin typeface="Open Sans"/>
            </a:endParaRPr>
          </a:p>
          <a:p>
            <a:pPr marL="820427" lvl="1" indent="-410214">
              <a:lnSpc>
                <a:spcPts val="5320"/>
              </a:lnSpc>
              <a:buFont typeface="Arial"/>
              <a:buChar char="•"/>
            </a:pPr>
            <a:r>
              <a:rPr lang="en-US" sz="3800" dirty="0">
                <a:solidFill>
                  <a:srgbClr val="1A3154"/>
                </a:solidFill>
                <a:latin typeface="Open Sans"/>
              </a:rPr>
              <a:t>God was the foundation for her multifaceted life.</a:t>
            </a:r>
          </a:p>
        </p:txBody>
      </p:sp>
      <p:grpSp>
        <p:nvGrpSpPr>
          <p:cNvPr id="5" name="Group 5"/>
          <p:cNvGrpSpPr/>
          <p:nvPr/>
        </p:nvGrpSpPr>
        <p:grpSpPr>
          <a:xfrm>
            <a:off x="1261151" y="7237110"/>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24791" y="2638354"/>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 31 Woman</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71550"/>
            <a:ext cx="14725380" cy="31813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2 Peter 1:5-8 - 5</a:t>
            </a:r>
            <a:r>
              <a:rPr lang="en-US" sz="3000" dirty="0">
                <a:solidFill>
                  <a:srgbClr val="1A3154"/>
                </a:solidFill>
                <a:latin typeface="Open Sans"/>
              </a:rPr>
              <a:t> But also for this very reason, giving all diligence, add to your faith virtue, to virtue knowledge, </a:t>
            </a:r>
            <a:r>
              <a:rPr lang="en-US" sz="3000" dirty="0">
                <a:solidFill>
                  <a:srgbClr val="1A3154"/>
                </a:solidFill>
                <a:latin typeface="Open Sans Bold"/>
              </a:rPr>
              <a:t>6</a:t>
            </a:r>
            <a:r>
              <a:rPr lang="en-US" sz="3000" dirty="0">
                <a:solidFill>
                  <a:srgbClr val="1A3154"/>
                </a:solidFill>
                <a:latin typeface="Open Sans"/>
              </a:rPr>
              <a:t> to knowledge self-control, to self-control perseverance, to perseverance godliness, </a:t>
            </a:r>
            <a:r>
              <a:rPr lang="en-US" sz="3000" dirty="0">
                <a:solidFill>
                  <a:srgbClr val="1A3154"/>
                </a:solidFill>
                <a:latin typeface="Open Sans Bold"/>
              </a:rPr>
              <a:t>7</a:t>
            </a:r>
            <a:r>
              <a:rPr lang="en-US" sz="3000" dirty="0">
                <a:solidFill>
                  <a:srgbClr val="1A3154"/>
                </a:solidFill>
                <a:latin typeface="Open Sans"/>
              </a:rPr>
              <a:t> to godliness brotherly kindness, and to brotherly kindness love. </a:t>
            </a:r>
            <a:r>
              <a:rPr lang="en-US" sz="3000" dirty="0">
                <a:solidFill>
                  <a:srgbClr val="1A3154"/>
                </a:solidFill>
                <a:latin typeface="Open Sans Bold"/>
              </a:rPr>
              <a:t>8</a:t>
            </a:r>
            <a:r>
              <a:rPr lang="en-US" sz="3000" dirty="0">
                <a:solidFill>
                  <a:srgbClr val="1A3154"/>
                </a:solidFill>
                <a:latin typeface="Open Sans"/>
              </a:rPr>
              <a:t> For if these things are yours and abound, you will be neither barren nor unfruitful in the knowledge of our Lord Jesus Christ.</a:t>
            </a:r>
          </a:p>
          <a:p>
            <a:pPr>
              <a:lnSpc>
                <a:spcPts val="4200"/>
              </a:lnSpc>
            </a:pPr>
            <a:endParaRPr lang="en-US" sz="30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03378" y="4419599"/>
            <a:ext cx="14725380" cy="2114549"/>
          </a:xfrm>
          <a:prstGeom prst="rect">
            <a:avLst/>
          </a:prstGeom>
        </p:spPr>
        <p:txBody>
          <a:bodyPr lIns="0" tIns="0" rIns="0" bIns="0" rtlCol="0" anchor="t">
            <a:spAutoFit/>
          </a:bodyPr>
          <a:lstStyle/>
          <a:p>
            <a:pPr marL="647711" lvl="1" indent="-323856">
              <a:lnSpc>
                <a:spcPts val="4200"/>
              </a:lnSpc>
              <a:buFont typeface="Arial"/>
              <a:buChar char="•"/>
            </a:pPr>
            <a:r>
              <a:rPr lang="en-US" sz="3000">
                <a:solidFill>
                  <a:srgbClr val="1A3154"/>
                </a:solidFill>
                <a:latin typeface="Open Sans Bold"/>
              </a:rPr>
              <a:t>Titus 2:11-13 - 11 </a:t>
            </a:r>
            <a:r>
              <a:rPr lang="en-US" sz="3000">
                <a:solidFill>
                  <a:srgbClr val="1A3154"/>
                </a:solidFill>
                <a:latin typeface="Open Sans"/>
              </a:rPr>
              <a:t>For the grace of God that brings salvation has appeared to all men, </a:t>
            </a:r>
            <a:r>
              <a:rPr lang="en-US" sz="3000">
                <a:solidFill>
                  <a:srgbClr val="1A3154"/>
                </a:solidFill>
                <a:latin typeface="Open Sans Bold"/>
              </a:rPr>
              <a:t>12</a:t>
            </a:r>
            <a:r>
              <a:rPr lang="en-US" sz="3000">
                <a:solidFill>
                  <a:srgbClr val="1A3154"/>
                </a:solidFill>
                <a:latin typeface="Open Sans"/>
              </a:rPr>
              <a:t> teaching us that, denying ungodliness and worldly lusts, we should live soberly, righteously, and godly in the present age, </a:t>
            </a:r>
            <a:r>
              <a:rPr lang="en-US" sz="3000">
                <a:solidFill>
                  <a:srgbClr val="1A3154"/>
                </a:solidFill>
                <a:latin typeface="Open Sans Bold"/>
              </a:rPr>
              <a:t>13</a:t>
            </a:r>
            <a:r>
              <a:rPr lang="en-US" sz="3000">
                <a:solidFill>
                  <a:srgbClr val="1A3154"/>
                </a:solidFill>
                <a:latin typeface="Open Sans"/>
              </a:rPr>
              <a:t> looking for the blessed hope and glorious appearing of our great God and Savior Jesus Christ,</a:t>
            </a:r>
          </a:p>
        </p:txBody>
      </p:sp>
      <p:sp>
        <p:nvSpPr>
          <p:cNvPr id="14" name="TextBox 14"/>
          <p:cNvSpPr txBox="1"/>
          <p:nvPr/>
        </p:nvSpPr>
        <p:spPr>
          <a:xfrm>
            <a:off x="1781310" y="7501043"/>
            <a:ext cx="14725380" cy="1047749"/>
          </a:xfrm>
          <a:prstGeom prst="rect">
            <a:avLst/>
          </a:prstGeom>
        </p:spPr>
        <p:txBody>
          <a:bodyPr lIns="0" tIns="0" rIns="0" bIns="0" rtlCol="0" anchor="t">
            <a:spAutoFit/>
          </a:bodyPr>
          <a:lstStyle/>
          <a:p>
            <a:pPr marL="647711" lvl="1" indent="-323856">
              <a:lnSpc>
                <a:spcPts val="4200"/>
              </a:lnSpc>
              <a:buFont typeface="Arial"/>
              <a:buChar char="•"/>
            </a:pPr>
            <a:r>
              <a:rPr lang="en-US" sz="3000">
                <a:solidFill>
                  <a:srgbClr val="1A3154"/>
                </a:solidFill>
                <a:latin typeface="Open Sans Bold"/>
              </a:rPr>
              <a:t>Galatians 5:16 - </a:t>
            </a:r>
            <a:r>
              <a:rPr lang="en-US" sz="3000">
                <a:solidFill>
                  <a:srgbClr val="1A3154"/>
                </a:solidFill>
                <a:latin typeface="Open Sans"/>
              </a:rPr>
              <a:t>I say then: Walk in the Spirit, and you shall not fulfill the lust of the flesh.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45189"/>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6EAE1"/>
            </a:solidFill>
          </p:spPr>
        </p:sp>
      </p:grpSp>
      <p:sp>
        <p:nvSpPr>
          <p:cNvPr id="4" name="TextBox 4"/>
          <p:cNvSpPr txBox="1"/>
          <p:nvPr/>
        </p:nvSpPr>
        <p:spPr>
          <a:xfrm>
            <a:off x="3833962" y="2930748"/>
            <a:ext cx="10620076" cy="3717622"/>
          </a:xfrm>
          <a:prstGeom prst="rect">
            <a:avLst/>
          </a:prstGeom>
        </p:spPr>
        <p:txBody>
          <a:bodyPr lIns="0" tIns="0" rIns="0" bIns="0" rtlCol="0" anchor="t">
            <a:spAutoFit/>
          </a:bodyPr>
          <a:lstStyle/>
          <a:p>
            <a:pPr algn="ctr">
              <a:lnSpc>
                <a:spcPts val="14434"/>
              </a:lnSpc>
            </a:pPr>
            <a:r>
              <a:rPr lang="en-US" sz="11547">
                <a:solidFill>
                  <a:srgbClr val="1A3154"/>
                </a:solidFill>
                <a:latin typeface="Helvetica Bold"/>
              </a:rPr>
              <a:t>SESSION I:</a:t>
            </a:r>
          </a:p>
          <a:p>
            <a:pPr algn="ctr">
              <a:lnSpc>
                <a:spcPts val="14434"/>
              </a:lnSpc>
            </a:pPr>
            <a:r>
              <a:rPr lang="en-US" sz="11547">
                <a:solidFill>
                  <a:srgbClr val="1A3154"/>
                </a:solidFill>
                <a:latin typeface="Helvetica Bold"/>
              </a:rPr>
              <a:t>AWARENESS</a:t>
            </a:r>
          </a:p>
        </p:txBody>
      </p:sp>
      <p:grpSp>
        <p:nvGrpSpPr>
          <p:cNvPr id="5" name="Group 5"/>
          <p:cNvGrpSpPr/>
          <p:nvPr/>
        </p:nvGrpSpPr>
        <p:grpSpPr>
          <a:xfrm>
            <a:off x="8299803" y="2275715"/>
            <a:ext cx="1688395" cy="242101"/>
            <a:chOff x="0" y="0"/>
            <a:chExt cx="4914020" cy="704628"/>
          </a:xfrm>
        </p:grpSpPr>
        <p:sp>
          <p:nvSpPr>
            <p:cNvPr id="6" name="Freeform 6"/>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7" name="Group 7"/>
          <p:cNvGrpSpPr/>
          <p:nvPr/>
        </p:nvGrpSpPr>
        <p:grpSpPr>
          <a:xfrm rot="-5400000">
            <a:off x="704442" y="-1617316"/>
            <a:ext cx="934029" cy="5325011"/>
            <a:chOff x="0" y="0"/>
            <a:chExt cx="315956" cy="1801300"/>
          </a:xfrm>
        </p:grpSpPr>
        <p:sp>
          <p:nvSpPr>
            <p:cNvPr id="8" name="Freeform 8"/>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grpSp>
        <p:nvGrpSpPr>
          <p:cNvPr id="9" name="Group 9"/>
          <p:cNvGrpSpPr/>
          <p:nvPr/>
        </p:nvGrpSpPr>
        <p:grpSpPr>
          <a:xfrm rot="-5400000">
            <a:off x="16130802" y="6595795"/>
            <a:ext cx="934029" cy="5325011"/>
            <a:chOff x="0" y="0"/>
            <a:chExt cx="315956" cy="1801300"/>
          </a:xfrm>
        </p:grpSpPr>
        <p:sp>
          <p:nvSpPr>
            <p:cNvPr id="10" name="Freeform 10"/>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sp>
        <p:nvSpPr>
          <p:cNvPr id="11" name="TextBox 11"/>
          <p:cNvSpPr txBox="1"/>
          <p:nvPr/>
        </p:nvSpPr>
        <p:spPr>
          <a:xfrm>
            <a:off x="5494213" y="6645376"/>
            <a:ext cx="7299573" cy="1027752"/>
          </a:xfrm>
          <a:prstGeom prst="rect">
            <a:avLst/>
          </a:prstGeom>
        </p:spPr>
        <p:txBody>
          <a:bodyPr lIns="0" tIns="0" rIns="0" bIns="0" rtlCol="0" anchor="t">
            <a:spAutoFit/>
          </a:bodyPr>
          <a:lstStyle/>
          <a:p>
            <a:pPr algn="ctr">
              <a:lnSpc>
                <a:spcPts val="8452"/>
              </a:lnSpc>
              <a:spcBef>
                <a:spcPct val="0"/>
              </a:spcBef>
            </a:pPr>
            <a:r>
              <a:rPr lang="en-US" sz="6037">
                <a:solidFill>
                  <a:srgbClr val="1A3154"/>
                </a:solidFill>
                <a:latin typeface="Open Sans"/>
              </a:rPr>
              <a:t>Where are you now?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1657351"/>
            <a:ext cx="14725380" cy="6915149"/>
          </a:xfrm>
          <a:prstGeom prst="rect">
            <a:avLst/>
          </a:prstGeom>
        </p:spPr>
        <p:txBody>
          <a:bodyPr lIns="0" tIns="0" rIns="0" bIns="0" rtlCol="0" anchor="t">
            <a:spAutoFit/>
          </a:bodyPr>
          <a:lstStyle/>
          <a:p>
            <a:pPr>
              <a:lnSpc>
                <a:spcPts val="4200"/>
              </a:lnSpc>
            </a:pPr>
            <a:r>
              <a:rPr lang="en-US" sz="3000" dirty="0">
                <a:solidFill>
                  <a:srgbClr val="1A3154"/>
                </a:solidFill>
                <a:latin typeface="Open Sans"/>
              </a:rPr>
              <a:t> If then you have been raised with Christ, </a:t>
            </a:r>
            <a:r>
              <a:rPr lang="en-US" sz="3000" b="1" dirty="0">
                <a:solidFill>
                  <a:srgbClr val="1A3154"/>
                </a:solidFill>
                <a:effectLst>
                  <a:outerShdw blurRad="38100" dist="38100" dir="2700000" algn="tl">
                    <a:srgbClr val="000000">
                      <a:alpha val="43137"/>
                    </a:srgbClr>
                  </a:outerShdw>
                </a:effectLst>
                <a:latin typeface="Open Sans"/>
              </a:rPr>
              <a:t>seek the things that are above</a:t>
            </a:r>
            <a:r>
              <a:rPr lang="en-US" sz="3000" b="1" dirty="0">
                <a:solidFill>
                  <a:srgbClr val="1A3154"/>
                </a:solidFill>
                <a:latin typeface="Open Sans"/>
              </a:rPr>
              <a:t>, </a:t>
            </a:r>
            <a:r>
              <a:rPr lang="en-US" sz="3000" dirty="0">
                <a:solidFill>
                  <a:srgbClr val="1A3154"/>
                </a:solidFill>
                <a:latin typeface="Open Sans"/>
              </a:rPr>
              <a:t>where Christ is, seated at the right hand of God. </a:t>
            </a:r>
            <a:r>
              <a:rPr lang="en-US" sz="3000" dirty="0">
                <a:solidFill>
                  <a:srgbClr val="1A3154"/>
                </a:solidFill>
                <a:latin typeface="Open Sans Bold"/>
              </a:rPr>
              <a:t>2 </a:t>
            </a:r>
            <a:r>
              <a:rPr lang="en-US" sz="3000" b="1" dirty="0">
                <a:solidFill>
                  <a:srgbClr val="1A3154"/>
                </a:solidFill>
                <a:effectLst>
                  <a:outerShdw blurRad="38100" dist="38100" dir="2700000" algn="tl">
                    <a:srgbClr val="000000">
                      <a:alpha val="43137"/>
                    </a:srgbClr>
                  </a:outerShdw>
                </a:effectLst>
                <a:latin typeface="Open Sans"/>
              </a:rPr>
              <a:t>Set your minds </a:t>
            </a:r>
            <a:r>
              <a:rPr lang="en-US" sz="3000" dirty="0">
                <a:solidFill>
                  <a:srgbClr val="1A3154"/>
                </a:solidFill>
                <a:latin typeface="Open Sans"/>
              </a:rPr>
              <a:t>on things that are above, not on things that are on earth. </a:t>
            </a:r>
            <a:r>
              <a:rPr lang="en-US" sz="3000" dirty="0">
                <a:solidFill>
                  <a:srgbClr val="1A3154"/>
                </a:solidFill>
                <a:latin typeface="Open Sans Bold"/>
              </a:rPr>
              <a:t>3</a:t>
            </a:r>
            <a:r>
              <a:rPr lang="en-US" sz="3000" dirty="0">
                <a:solidFill>
                  <a:srgbClr val="1A3154"/>
                </a:solidFill>
                <a:latin typeface="Open Sans"/>
              </a:rPr>
              <a:t> For you have died, and your life is hidden with Christ in God.</a:t>
            </a:r>
            <a:r>
              <a:rPr lang="en-US" sz="3000" dirty="0">
                <a:solidFill>
                  <a:srgbClr val="1A3154"/>
                </a:solidFill>
                <a:latin typeface="Open Sans Bold"/>
              </a:rPr>
              <a:t> 4</a:t>
            </a:r>
            <a:r>
              <a:rPr lang="en-US" sz="3000" dirty="0">
                <a:solidFill>
                  <a:srgbClr val="1A3154"/>
                </a:solidFill>
                <a:latin typeface="Open Sans"/>
              </a:rPr>
              <a:t> When Christ who is your life appears, then you also will appear with him in glory. </a:t>
            </a:r>
            <a:r>
              <a:rPr lang="en-US" sz="3000" dirty="0">
                <a:solidFill>
                  <a:srgbClr val="1A3154"/>
                </a:solidFill>
                <a:latin typeface="Open Sans Bold"/>
              </a:rPr>
              <a:t>5</a:t>
            </a:r>
            <a:r>
              <a:rPr lang="en-US" sz="3000" dirty="0">
                <a:solidFill>
                  <a:srgbClr val="1A3154"/>
                </a:solidFill>
                <a:latin typeface="Open Sans"/>
              </a:rPr>
              <a:t> </a:t>
            </a:r>
            <a:r>
              <a:rPr lang="en-US" sz="3000" b="1" dirty="0">
                <a:solidFill>
                  <a:srgbClr val="1A3154"/>
                </a:solidFill>
                <a:effectLst>
                  <a:outerShdw blurRad="38100" dist="38100" dir="2700000" algn="tl">
                    <a:srgbClr val="000000">
                      <a:alpha val="43137"/>
                    </a:srgbClr>
                  </a:outerShdw>
                </a:effectLst>
                <a:latin typeface="Open Sans"/>
              </a:rPr>
              <a:t>Put to death therefore what is earthly in you: </a:t>
            </a:r>
            <a:r>
              <a:rPr lang="en-US" sz="3000" dirty="0">
                <a:solidFill>
                  <a:srgbClr val="1A3154"/>
                </a:solidFill>
                <a:latin typeface="Open Sans"/>
              </a:rPr>
              <a:t>sexual immorality, impurity, passion, evil desire, and </a:t>
            </a:r>
            <a:r>
              <a:rPr lang="en-US" sz="3000" b="1" i="1" u="sng" dirty="0">
                <a:solidFill>
                  <a:srgbClr val="1A3154"/>
                </a:solidFill>
                <a:effectLst>
                  <a:outerShdw blurRad="38100" dist="38100" dir="2700000" algn="tl">
                    <a:srgbClr val="000000">
                      <a:alpha val="43137"/>
                    </a:srgbClr>
                  </a:outerShdw>
                </a:effectLst>
                <a:latin typeface="Open Sans"/>
              </a:rPr>
              <a:t>covetousness</a:t>
            </a:r>
            <a:r>
              <a:rPr lang="en-US" sz="3000" b="1" dirty="0">
                <a:solidFill>
                  <a:srgbClr val="1A3154"/>
                </a:solidFill>
                <a:effectLst>
                  <a:outerShdw blurRad="38100" dist="38100" dir="2700000" algn="tl">
                    <a:srgbClr val="000000">
                      <a:alpha val="43137"/>
                    </a:srgbClr>
                  </a:outerShdw>
                </a:effectLst>
                <a:latin typeface="Open Sans"/>
              </a:rPr>
              <a:t>,</a:t>
            </a:r>
            <a:r>
              <a:rPr lang="en-US" sz="3000" dirty="0">
                <a:solidFill>
                  <a:srgbClr val="1A3154"/>
                </a:solidFill>
                <a:latin typeface="Open Sans"/>
              </a:rPr>
              <a:t> which is idolatry. </a:t>
            </a:r>
            <a:r>
              <a:rPr lang="en-US" sz="3000" dirty="0">
                <a:solidFill>
                  <a:srgbClr val="1A3154"/>
                </a:solidFill>
                <a:latin typeface="Open Sans Bold"/>
              </a:rPr>
              <a:t>6</a:t>
            </a:r>
            <a:r>
              <a:rPr lang="en-US" sz="3000" dirty="0">
                <a:solidFill>
                  <a:srgbClr val="1A3154"/>
                </a:solidFill>
                <a:latin typeface="Open Sans"/>
              </a:rPr>
              <a:t> On account of these the wrath of God is coming. </a:t>
            </a:r>
            <a:r>
              <a:rPr lang="en-US" sz="3000" dirty="0">
                <a:solidFill>
                  <a:srgbClr val="1A3154"/>
                </a:solidFill>
                <a:latin typeface="Open Sans Bold"/>
              </a:rPr>
              <a:t>7 </a:t>
            </a:r>
            <a:r>
              <a:rPr lang="en-US" sz="3000" dirty="0">
                <a:solidFill>
                  <a:srgbClr val="1A3154"/>
                </a:solidFill>
                <a:latin typeface="Open Sans"/>
              </a:rPr>
              <a:t>In these you too once walked, when you were living in them. </a:t>
            </a:r>
            <a:r>
              <a:rPr lang="en-US" sz="3000" dirty="0">
                <a:solidFill>
                  <a:srgbClr val="1A3154"/>
                </a:solidFill>
                <a:latin typeface="Open Sans Bold"/>
              </a:rPr>
              <a:t>8</a:t>
            </a:r>
            <a:r>
              <a:rPr lang="en-US" sz="3000" dirty="0">
                <a:solidFill>
                  <a:srgbClr val="1A3154"/>
                </a:solidFill>
                <a:latin typeface="Open Sans"/>
              </a:rPr>
              <a:t> But now you must </a:t>
            </a:r>
            <a:r>
              <a:rPr lang="en-US" sz="3000" b="1" dirty="0">
                <a:solidFill>
                  <a:srgbClr val="1A3154"/>
                </a:solidFill>
                <a:effectLst>
                  <a:outerShdw blurRad="38100" dist="38100" dir="2700000" algn="tl">
                    <a:srgbClr val="000000">
                      <a:alpha val="43137"/>
                    </a:srgbClr>
                  </a:outerShdw>
                </a:effectLst>
                <a:latin typeface="Open Sans"/>
              </a:rPr>
              <a:t>put them all away</a:t>
            </a:r>
            <a:r>
              <a:rPr lang="en-US" sz="3000" dirty="0">
                <a:solidFill>
                  <a:srgbClr val="1A3154"/>
                </a:solidFill>
                <a:latin typeface="Open Sans"/>
              </a:rPr>
              <a:t>: anger, wrath, malice, slander, and obscene talk from your mouth.</a:t>
            </a:r>
            <a:r>
              <a:rPr lang="en-US" sz="3000" dirty="0">
                <a:solidFill>
                  <a:srgbClr val="1A3154"/>
                </a:solidFill>
                <a:latin typeface="Open Sans Bold"/>
              </a:rPr>
              <a:t> 9 </a:t>
            </a:r>
            <a:r>
              <a:rPr lang="en-US" sz="3000" dirty="0">
                <a:solidFill>
                  <a:srgbClr val="1A3154"/>
                </a:solidFill>
                <a:latin typeface="Open Sans"/>
              </a:rPr>
              <a:t>Do not lie to one another, seeing that you have put off the old self with its practices </a:t>
            </a:r>
            <a:r>
              <a:rPr lang="en-US" sz="3000" dirty="0">
                <a:solidFill>
                  <a:srgbClr val="1A3154"/>
                </a:solidFill>
                <a:latin typeface="Open Sans Bold"/>
              </a:rPr>
              <a:t>10</a:t>
            </a:r>
            <a:r>
              <a:rPr lang="en-US" sz="3000" dirty="0">
                <a:solidFill>
                  <a:srgbClr val="1A3154"/>
                </a:solidFill>
                <a:latin typeface="Open Sans"/>
              </a:rPr>
              <a:t> and have put on the new self, which is being renewed in knowledge after the image of its creator. </a:t>
            </a:r>
            <a:r>
              <a:rPr lang="en-US" sz="3000" dirty="0">
                <a:solidFill>
                  <a:srgbClr val="1A3154"/>
                </a:solidFill>
                <a:latin typeface="Open Sans Bold"/>
              </a:rPr>
              <a:t>11</a:t>
            </a:r>
            <a:r>
              <a:rPr lang="en-US" sz="3000" dirty="0">
                <a:solidFill>
                  <a:srgbClr val="1A3154"/>
                </a:solidFill>
                <a:latin typeface="Open Sans"/>
              </a:rPr>
              <a:t> Here there is not Greek and Jew, circumcised and uncircumcised, barbarian, Scythian, slave, free; but Christ is all, and in all.</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81310" y="803931"/>
            <a:ext cx="4968032" cy="708026"/>
          </a:xfrm>
          <a:prstGeom prst="rect">
            <a:avLst/>
          </a:prstGeom>
        </p:spPr>
        <p:txBody>
          <a:bodyPr lIns="0" tIns="0" rIns="0" bIns="0" rtlCol="0" anchor="t">
            <a:spAutoFit/>
          </a:bodyPr>
          <a:lstStyle/>
          <a:p>
            <a:pPr algn="ctr">
              <a:lnSpc>
                <a:spcPts val="5599"/>
              </a:lnSpc>
              <a:spcBef>
                <a:spcPct val="0"/>
              </a:spcBef>
            </a:pPr>
            <a:r>
              <a:rPr lang="en-US" sz="3999">
                <a:solidFill>
                  <a:srgbClr val="1A3154"/>
                </a:solidFill>
                <a:latin typeface="Helvetica Bold"/>
              </a:rPr>
              <a:t>COLOSSIANS 3:1-17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1657351"/>
            <a:ext cx="14725380" cy="5314949"/>
          </a:xfrm>
          <a:prstGeom prst="rect">
            <a:avLst/>
          </a:prstGeom>
        </p:spPr>
        <p:txBody>
          <a:bodyPr lIns="0" tIns="0" rIns="0" bIns="0" rtlCol="0" anchor="t">
            <a:spAutoFit/>
          </a:bodyPr>
          <a:lstStyle/>
          <a:p>
            <a:pPr>
              <a:lnSpc>
                <a:spcPts val="4200"/>
              </a:lnSpc>
            </a:pPr>
            <a:r>
              <a:rPr lang="en-US" sz="3000" dirty="0">
                <a:solidFill>
                  <a:srgbClr val="1A3154"/>
                </a:solidFill>
                <a:latin typeface="Open Sans Bold"/>
              </a:rPr>
              <a:t>12</a:t>
            </a:r>
            <a:r>
              <a:rPr lang="en-US" sz="3000" dirty="0">
                <a:solidFill>
                  <a:srgbClr val="1A3154"/>
                </a:solidFill>
                <a:latin typeface="Open Sans"/>
              </a:rPr>
              <a:t> </a:t>
            </a:r>
            <a:r>
              <a:rPr lang="en-US" sz="3000" b="1" dirty="0">
                <a:solidFill>
                  <a:srgbClr val="1A3154"/>
                </a:solidFill>
                <a:effectLst>
                  <a:outerShdw blurRad="38100" dist="38100" dir="2700000" algn="tl">
                    <a:srgbClr val="000000">
                      <a:alpha val="43137"/>
                    </a:srgbClr>
                  </a:outerShdw>
                </a:effectLst>
                <a:latin typeface="Open Sans"/>
              </a:rPr>
              <a:t>Put on then</a:t>
            </a:r>
            <a:r>
              <a:rPr lang="en-US" sz="3000" b="1" dirty="0">
                <a:solidFill>
                  <a:srgbClr val="1A3154"/>
                </a:solidFill>
                <a:latin typeface="Open Sans"/>
              </a:rPr>
              <a:t>, </a:t>
            </a:r>
            <a:r>
              <a:rPr lang="en-US" sz="3000" dirty="0">
                <a:solidFill>
                  <a:srgbClr val="1A3154"/>
                </a:solidFill>
                <a:latin typeface="Open Sans"/>
              </a:rPr>
              <a:t>as God's chosen ones, holy and beloved, compassionate hearts, kindness, humility, meekness, and patience, </a:t>
            </a:r>
            <a:r>
              <a:rPr lang="en-US" sz="3000" dirty="0">
                <a:solidFill>
                  <a:srgbClr val="1A3154"/>
                </a:solidFill>
                <a:latin typeface="Open Sans Bold"/>
              </a:rPr>
              <a:t>13</a:t>
            </a:r>
            <a:r>
              <a:rPr lang="en-US" sz="3000" dirty="0">
                <a:solidFill>
                  <a:srgbClr val="1A3154"/>
                </a:solidFill>
                <a:latin typeface="Open Sans"/>
              </a:rPr>
              <a:t> bearing with one another and, if one has a complaint against another, forgiving each other; as the Lord has forgiven you, so you also must forgive. </a:t>
            </a:r>
            <a:r>
              <a:rPr lang="en-US" sz="3000" dirty="0">
                <a:solidFill>
                  <a:srgbClr val="1A3154"/>
                </a:solidFill>
                <a:latin typeface="Open Sans Bold"/>
              </a:rPr>
              <a:t>14</a:t>
            </a:r>
            <a:r>
              <a:rPr lang="en-US" sz="3000" dirty="0">
                <a:solidFill>
                  <a:srgbClr val="1A3154"/>
                </a:solidFill>
                <a:latin typeface="Open Sans"/>
              </a:rPr>
              <a:t> And above all these put on love, which binds everything together in perfect harmony. </a:t>
            </a:r>
            <a:r>
              <a:rPr lang="en-US" sz="3000" dirty="0">
                <a:solidFill>
                  <a:srgbClr val="1A3154"/>
                </a:solidFill>
                <a:latin typeface="Open Sans Bold"/>
              </a:rPr>
              <a:t>15</a:t>
            </a:r>
            <a:r>
              <a:rPr lang="en-US" sz="3000" dirty="0">
                <a:solidFill>
                  <a:srgbClr val="1A3154"/>
                </a:solidFill>
                <a:latin typeface="Open Sans"/>
              </a:rPr>
              <a:t> And let the peace of Christ rule in your hearts, to which indeed you were called in one body. </a:t>
            </a:r>
            <a:r>
              <a:rPr lang="en-US" sz="3000" b="1" dirty="0">
                <a:solidFill>
                  <a:srgbClr val="1A3154"/>
                </a:solidFill>
                <a:effectLst>
                  <a:outerShdw blurRad="38100" dist="38100" dir="2700000" algn="tl">
                    <a:srgbClr val="000000">
                      <a:alpha val="43137"/>
                    </a:srgbClr>
                  </a:outerShdw>
                </a:effectLst>
                <a:latin typeface="Open Sans"/>
              </a:rPr>
              <a:t>And be thankful</a:t>
            </a:r>
            <a:r>
              <a:rPr lang="en-US" sz="3000" dirty="0">
                <a:solidFill>
                  <a:srgbClr val="1A3154"/>
                </a:solidFill>
                <a:latin typeface="Open Sans"/>
              </a:rPr>
              <a:t>. </a:t>
            </a:r>
            <a:r>
              <a:rPr lang="en-US" sz="3000" dirty="0">
                <a:solidFill>
                  <a:srgbClr val="1A3154"/>
                </a:solidFill>
                <a:effectLst>
                  <a:outerShdw blurRad="38100" dist="38100" dir="2700000" algn="tl">
                    <a:srgbClr val="000000">
                      <a:alpha val="43137"/>
                    </a:srgbClr>
                  </a:outerShdw>
                </a:effectLst>
                <a:latin typeface="Open Sans Bold"/>
              </a:rPr>
              <a:t>16 </a:t>
            </a:r>
            <a:r>
              <a:rPr lang="en-US" sz="3000" b="1" dirty="0">
                <a:solidFill>
                  <a:srgbClr val="1A3154"/>
                </a:solidFill>
                <a:effectLst>
                  <a:outerShdw blurRad="38100" dist="38100" dir="2700000" algn="tl">
                    <a:srgbClr val="000000">
                      <a:alpha val="43137"/>
                    </a:srgbClr>
                  </a:outerShdw>
                </a:effectLst>
                <a:latin typeface="Open Sans"/>
              </a:rPr>
              <a:t>Let the word of Christ dwell in you richly</a:t>
            </a:r>
            <a:r>
              <a:rPr lang="en-US" sz="3000" b="1" dirty="0">
                <a:solidFill>
                  <a:srgbClr val="1A3154"/>
                </a:solidFill>
                <a:latin typeface="Open Sans"/>
              </a:rPr>
              <a:t>,</a:t>
            </a:r>
            <a:r>
              <a:rPr lang="en-US" sz="3000" dirty="0">
                <a:solidFill>
                  <a:srgbClr val="1A3154"/>
                </a:solidFill>
                <a:latin typeface="Open Sans"/>
              </a:rPr>
              <a:t> teaching and admonishing one another in all wisdom, singing psalms and hymns and spiritual songs, with thankfulness in your hearts to God. </a:t>
            </a:r>
            <a:r>
              <a:rPr lang="en-US" sz="3000" dirty="0">
                <a:solidFill>
                  <a:srgbClr val="1A3154"/>
                </a:solidFill>
                <a:latin typeface="Open Sans Bold"/>
              </a:rPr>
              <a:t>17</a:t>
            </a:r>
            <a:r>
              <a:rPr lang="en-US" sz="3000" dirty="0">
                <a:solidFill>
                  <a:srgbClr val="1A3154"/>
                </a:solidFill>
                <a:latin typeface="Open Sans"/>
              </a:rPr>
              <a:t> And whatever you do, in word or deed, </a:t>
            </a:r>
            <a:r>
              <a:rPr lang="en-US" sz="3000" b="1" dirty="0">
                <a:solidFill>
                  <a:srgbClr val="1A3154"/>
                </a:solidFill>
                <a:effectLst>
                  <a:outerShdw blurRad="38100" dist="38100" dir="2700000" algn="tl">
                    <a:srgbClr val="000000">
                      <a:alpha val="43137"/>
                    </a:srgbClr>
                  </a:outerShdw>
                </a:effectLst>
                <a:latin typeface="Open Sans"/>
              </a:rPr>
              <a:t>do everything in the name of the Lord Jesus</a:t>
            </a:r>
            <a:r>
              <a:rPr lang="en-US" sz="3000" b="1" dirty="0">
                <a:solidFill>
                  <a:srgbClr val="1A3154"/>
                </a:solidFill>
                <a:latin typeface="Open Sans"/>
              </a:rPr>
              <a:t>,</a:t>
            </a:r>
            <a:r>
              <a:rPr lang="en-US" sz="3000" dirty="0">
                <a:solidFill>
                  <a:srgbClr val="1A3154"/>
                </a:solidFill>
                <a:latin typeface="Open Sans"/>
              </a:rPr>
              <a:t> giving thanks to God the Father through him.</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81310" y="803931"/>
            <a:ext cx="4968032" cy="708026"/>
          </a:xfrm>
          <a:prstGeom prst="rect">
            <a:avLst/>
          </a:prstGeom>
        </p:spPr>
        <p:txBody>
          <a:bodyPr lIns="0" tIns="0" rIns="0" bIns="0" rtlCol="0" anchor="t">
            <a:spAutoFit/>
          </a:bodyPr>
          <a:lstStyle/>
          <a:p>
            <a:pPr algn="ctr">
              <a:lnSpc>
                <a:spcPts val="5599"/>
              </a:lnSpc>
              <a:spcBef>
                <a:spcPct val="0"/>
              </a:spcBef>
            </a:pPr>
            <a:r>
              <a:rPr lang="en-US" sz="3999">
                <a:solidFill>
                  <a:srgbClr val="1A3154"/>
                </a:solidFill>
                <a:latin typeface="Helvetica Bold"/>
              </a:rPr>
              <a:t>COLOSSIANS 3:1-17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HEALTH</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1602264"/>
            <a:ext cx="14725380" cy="42481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I Corinthians 6:19-20  - 19</a:t>
            </a:r>
            <a:r>
              <a:rPr lang="en-US" sz="3000" dirty="0">
                <a:solidFill>
                  <a:srgbClr val="1A3154"/>
                </a:solidFill>
                <a:latin typeface="Open Sans"/>
              </a:rPr>
              <a:t> Or do you not know that your body is a temple of the Holy Spirit within you, whom you have from God? You are not your own,  </a:t>
            </a:r>
            <a:r>
              <a:rPr lang="en-US" sz="3000" dirty="0">
                <a:solidFill>
                  <a:srgbClr val="1A3154"/>
                </a:solidFill>
                <a:latin typeface="Open Sans Bold"/>
              </a:rPr>
              <a:t>20</a:t>
            </a:r>
            <a:r>
              <a:rPr lang="en-US" sz="3000" dirty="0">
                <a:solidFill>
                  <a:srgbClr val="1A3154"/>
                </a:solidFill>
                <a:latin typeface="Open Sans"/>
              </a:rPr>
              <a:t> for you were bought with a price. So glorify God in your body.</a:t>
            </a:r>
          </a:p>
          <a:p>
            <a:pPr>
              <a:lnSpc>
                <a:spcPts val="4200"/>
              </a:lnSpc>
            </a:pPr>
            <a:endParaRPr lang="en-US" sz="3000" dirty="0">
              <a:solidFill>
                <a:srgbClr val="1A3154"/>
              </a:solidFill>
              <a:latin typeface="Open Sans"/>
            </a:endParaRPr>
          </a:p>
          <a:p>
            <a:pPr marL="647711" lvl="1" indent="-323856">
              <a:lnSpc>
                <a:spcPts val="4200"/>
              </a:lnSpc>
              <a:buFont typeface="Arial"/>
              <a:buChar char="•"/>
            </a:pPr>
            <a:r>
              <a:rPr lang="en-US" sz="3000" dirty="0">
                <a:solidFill>
                  <a:srgbClr val="1A3154"/>
                </a:solidFill>
                <a:latin typeface="Open Sans Bold"/>
              </a:rPr>
              <a:t>Romans 12:1 - </a:t>
            </a:r>
            <a:r>
              <a:rPr lang="en-US" sz="3000" dirty="0">
                <a:solidFill>
                  <a:srgbClr val="1A3154"/>
                </a:solidFill>
                <a:latin typeface="Open Sans"/>
              </a:rPr>
              <a:t>I appeal to you therefore, brothers, by the mercies of God, to present your bodies as a living sacrifice, holy and acceptable to God, which is your spiritual worship.</a:t>
            </a:r>
          </a:p>
          <a:p>
            <a:pPr>
              <a:lnSpc>
                <a:spcPts val="4200"/>
              </a:lnSpc>
            </a:pPr>
            <a:endParaRPr lang="en-US" sz="30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8126" y="907649"/>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57250"/>
            <a:ext cx="9935396" cy="1174440"/>
          </a:xfrm>
          <a:prstGeom prst="rect">
            <a:avLst/>
          </a:prstGeom>
        </p:spPr>
        <p:txBody>
          <a:bodyPr lIns="0" tIns="0" rIns="0" bIns="0" rtlCol="0" anchor="t">
            <a:spAutoFit/>
          </a:bodyPr>
          <a:lstStyle/>
          <a:p>
            <a:pPr>
              <a:lnSpc>
                <a:spcPts val="9292"/>
              </a:lnSpc>
            </a:pPr>
            <a:r>
              <a:rPr lang="en-US" sz="6637">
                <a:solidFill>
                  <a:srgbClr val="1A3154"/>
                </a:solidFill>
                <a:latin typeface="Helvetica Bold"/>
              </a:rPr>
              <a:t>GENERAL GUIDELINES</a:t>
            </a:r>
          </a:p>
        </p:txBody>
      </p:sp>
      <p:sp>
        <p:nvSpPr>
          <p:cNvPr id="5" name="TextBox 5"/>
          <p:cNvSpPr txBox="1"/>
          <p:nvPr/>
        </p:nvSpPr>
        <p:spPr>
          <a:xfrm>
            <a:off x="955477" y="2803389"/>
            <a:ext cx="10008620" cy="5146602"/>
          </a:xfrm>
          <a:prstGeom prst="rect">
            <a:avLst/>
          </a:prstGeom>
        </p:spPr>
        <p:txBody>
          <a:bodyPr lIns="0" tIns="0" rIns="0" bIns="0" rtlCol="0" anchor="t">
            <a:spAutoFit/>
          </a:bodyPr>
          <a:lstStyle/>
          <a:p>
            <a:pPr marL="863606" lvl="1" indent="-431803">
              <a:lnSpc>
                <a:spcPts val="6800"/>
              </a:lnSpc>
              <a:buFont typeface="Arial"/>
              <a:buChar char="•"/>
            </a:pPr>
            <a:r>
              <a:rPr lang="en-US" sz="4000" dirty="0">
                <a:solidFill>
                  <a:srgbClr val="1A3154"/>
                </a:solidFill>
                <a:latin typeface="Open Sans"/>
              </a:rPr>
              <a:t>Get adequate rest.</a:t>
            </a:r>
          </a:p>
          <a:p>
            <a:pPr marL="863606" lvl="1" indent="-431803">
              <a:lnSpc>
                <a:spcPts val="6800"/>
              </a:lnSpc>
              <a:buFont typeface="Arial"/>
              <a:buChar char="•"/>
            </a:pPr>
            <a:r>
              <a:rPr lang="en-US" sz="4000" dirty="0">
                <a:solidFill>
                  <a:srgbClr val="1A3154"/>
                </a:solidFill>
                <a:latin typeface="Open Sans"/>
              </a:rPr>
              <a:t>Drink more water.</a:t>
            </a:r>
          </a:p>
          <a:p>
            <a:pPr marL="863606" lvl="1" indent="-431803">
              <a:lnSpc>
                <a:spcPts val="6800"/>
              </a:lnSpc>
              <a:buFont typeface="Arial"/>
              <a:buChar char="•"/>
            </a:pPr>
            <a:r>
              <a:rPr lang="en-US" sz="4000" dirty="0">
                <a:solidFill>
                  <a:srgbClr val="1A3154"/>
                </a:solidFill>
                <a:latin typeface="Open Sans"/>
              </a:rPr>
              <a:t>Move your body.</a:t>
            </a:r>
          </a:p>
          <a:p>
            <a:pPr marL="863606" lvl="1" indent="-431803">
              <a:lnSpc>
                <a:spcPts val="6800"/>
              </a:lnSpc>
              <a:buFont typeface="Arial"/>
              <a:buChar char="•"/>
            </a:pPr>
            <a:r>
              <a:rPr lang="en-US" sz="4000" dirty="0">
                <a:solidFill>
                  <a:srgbClr val="1A3154"/>
                </a:solidFill>
                <a:latin typeface="Open Sans"/>
              </a:rPr>
              <a:t>Eat more veggies and fruits.</a:t>
            </a:r>
          </a:p>
          <a:p>
            <a:pPr marL="863606" lvl="1" indent="-431803">
              <a:lnSpc>
                <a:spcPts val="6800"/>
              </a:lnSpc>
              <a:buFont typeface="Arial"/>
              <a:buChar char="•"/>
            </a:pPr>
            <a:r>
              <a:rPr lang="en-US" sz="4000" dirty="0">
                <a:solidFill>
                  <a:srgbClr val="1A3154"/>
                </a:solidFill>
                <a:latin typeface="Open Sans"/>
              </a:rPr>
              <a:t>Cut back on processed and junk foods. </a:t>
            </a: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668678" y="803529"/>
            <a:ext cx="15095321" cy="8835880"/>
          </a:xfrm>
          <a:prstGeom prst="rect">
            <a:avLst/>
          </a:prstGeom>
        </p:spPr>
        <p:txBody>
          <a:bodyPr wrap="square" lIns="0" tIns="0" rIns="0" bIns="0" rtlCol="0" anchor="t">
            <a:spAutoFit/>
          </a:bodyPr>
          <a:lstStyle/>
          <a:p>
            <a:pPr marL="755659" lvl="1" indent="-377829">
              <a:lnSpc>
                <a:spcPts val="4900"/>
              </a:lnSpc>
              <a:buFont typeface="Arial"/>
              <a:buChar char="•"/>
            </a:pPr>
            <a:r>
              <a:rPr lang="en-US" sz="3200" dirty="0">
                <a:solidFill>
                  <a:srgbClr val="1A3154"/>
                </a:solidFill>
                <a:latin typeface="Open Sans Bold"/>
              </a:rPr>
              <a:t>Proverbs 28:26 - </a:t>
            </a:r>
            <a:r>
              <a:rPr lang="en-US" sz="3200" dirty="0">
                <a:solidFill>
                  <a:srgbClr val="1A3154"/>
                </a:solidFill>
                <a:latin typeface="Open Sans"/>
              </a:rPr>
              <a:t>Whoever trusts in his own mind is a fool, but he who walks in wisdom will be delivered.</a:t>
            </a:r>
          </a:p>
          <a:p>
            <a:pPr>
              <a:lnSpc>
                <a:spcPts val="4900"/>
              </a:lnSpc>
            </a:pPr>
            <a:endParaRPr lang="en-US" sz="3200" dirty="0">
              <a:solidFill>
                <a:srgbClr val="1A3154"/>
              </a:solidFill>
              <a:latin typeface="Open Sans"/>
            </a:endParaRPr>
          </a:p>
          <a:p>
            <a:pPr marL="755659" lvl="1" indent="-377829">
              <a:lnSpc>
                <a:spcPts val="4900"/>
              </a:lnSpc>
              <a:buFont typeface="Arial"/>
              <a:buChar char="•"/>
            </a:pPr>
            <a:r>
              <a:rPr lang="en-US" sz="3200" dirty="0">
                <a:solidFill>
                  <a:srgbClr val="1A3154"/>
                </a:solidFill>
                <a:latin typeface="Open Sans Bold"/>
              </a:rPr>
              <a:t>Proverbs 3:5-6 - </a:t>
            </a:r>
            <a:r>
              <a:rPr lang="en-US" sz="3200" dirty="0">
                <a:solidFill>
                  <a:srgbClr val="1A3154"/>
                </a:solidFill>
                <a:latin typeface="Open Sans"/>
              </a:rPr>
              <a:t>Trust in the Lord with all your heart, and lean not on your own understanding. In all your ways acknowledge Him and He will make your paths straight.</a:t>
            </a:r>
          </a:p>
          <a:p>
            <a:pPr>
              <a:lnSpc>
                <a:spcPts val="4900"/>
              </a:lnSpc>
            </a:pPr>
            <a:endParaRPr lang="en-US" sz="3200" dirty="0">
              <a:solidFill>
                <a:srgbClr val="1A3154"/>
              </a:solidFill>
              <a:latin typeface="Open Sans"/>
            </a:endParaRPr>
          </a:p>
          <a:p>
            <a:pPr marL="755659" lvl="1" indent="-377829">
              <a:lnSpc>
                <a:spcPts val="4340"/>
              </a:lnSpc>
              <a:buFont typeface="Arial"/>
              <a:buChar char="•"/>
            </a:pPr>
            <a:r>
              <a:rPr lang="en-US" sz="3200" dirty="0">
                <a:solidFill>
                  <a:srgbClr val="1A3154"/>
                </a:solidFill>
                <a:latin typeface="Open Sans Bold"/>
              </a:rPr>
              <a:t>Isaiah 41:10 - </a:t>
            </a:r>
            <a:r>
              <a:rPr lang="en-US" sz="3200" dirty="0">
                <a:solidFill>
                  <a:srgbClr val="1A3154"/>
                </a:solidFill>
                <a:latin typeface="Open Sans"/>
              </a:rPr>
              <a:t>Fear not, for I am with you; be not dismayed, for I am your God; I will strengthen you, I will help you, I will uphold you with my righteous right hand.</a:t>
            </a:r>
          </a:p>
          <a:p>
            <a:pPr>
              <a:lnSpc>
                <a:spcPts val="4340"/>
              </a:lnSpc>
            </a:pPr>
            <a:endParaRPr lang="en-US" sz="3200" dirty="0">
              <a:solidFill>
                <a:srgbClr val="1A3154"/>
              </a:solidFill>
              <a:latin typeface="Open Sans"/>
            </a:endParaRPr>
          </a:p>
          <a:p>
            <a:pPr marL="755659" lvl="1" indent="-377829">
              <a:lnSpc>
                <a:spcPts val="4340"/>
              </a:lnSpc>
              <a:buFont typeface="Arial"/>
              <a:buChar char="•"/>
            </a:pPr>
            <a:r>
              <a:rPr lang="en-US" sz="3200" dirty="0">
                <a:solidFill>
                  <a:srgbClr val="1A3154"/>
                </a:solidFill>
                <a:latin typeface="Open Sans Bold"/>
              </a:rPr>
              <a:t>Philippians 4:6 - </a:t>
            </a:r>
            <a:r>
              <a:rPr lang="en-US" sz="3200" dirty="0">
                <a:solidFill>
                  <a:srgbClr val="1A3154"/>
                </a:solidFill>
                <a:latin typeface="Open Sans"/>
              </a:rPr>
              <a:t>Do not be anxious about anything, but in everything by prayer and supplication with thanksgiving let your requests be made known to God.</a:t>
            </a:r>
          </a:p>
          <a:p>
            <a:pPr>
              <a:lnSpc>
                <a:spcPts val="4900"/>
              </a:lnSpc>
            </a:pPr>
            <a:endParaRPr lang="en-US" sz="32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ATTITUDES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810281"/>
            <a:ext cx="14725380" cy="21145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Ephesians 4:22-24 - 22</a:t>
            </a:r>
            <a:r>
              <a:rPr lang="en-US" sz="3000" dirty="0">
                <a:solidFill>
                  <a:srgbClr val="1A3154"/>
                </a:solidFill>
                <a:latin typeface="Open Sans"/>
              </a:rPr>
              <a:t> to put off your old self, which belongs to your former manner of life and is corrupt through deceitful desires,</a:t>
            </a:r>
            <a:r>
              <a:rPr lang="en-US" sz="3000" dirty="0">
                <a:solidFill>
                  <a:srgbClr val="1A3154"/>
                </a:solidFill>
                <a:latin typeface="Open Sans Bold"/>
              </a:rPr>
              <a:t> 23</a:t>
            </a:r>
            <a:r>
              <a:rPr lang="en-US" sz="3000" dirty="0">
                <a:solidFill>
                  <a:srgbClr val="1A3154"/>
                </a:solidFill>
                <a:latin typeface="Open Sans"/>
              </a:rPr>
              <a:t> and to be renewed in the spirit of your minds, </a:t>
            </a:r>
            <a:r>
              <a:rPr lang="en-US" sz="3000" dirty="0">
                <a:solidFill>
                  <a:srgbClr val="1A3154"/>
                </a:solidFill>
                <a:latin typeface="Open Sans Bold"/>
              </a:rPr>
              <a:t>24</a:t>
            </a:r>
            <a:r>
              <a:rPr lang="en-US" sz="3000" dirty="0">
                <a:solidFill>
                  <a:srgbClr val="1A3154"/>
                </a:solidFill>
                <a:latin typeface="Open Sans"/>
              </a:rPr>
              <a:t> and to put on the new self, created after the likeness of God in true righteousness and holiness.</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9016199"/>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668679" y="3575133"/>
            <a:ext cx="14725380" cy="2119106"/>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Philippians 4:8 - </a:t>
            </a:r>
            <a:r>
              <a:rPr lang="en-US" sz="3000" dirty="0">
                <a:solidFill>
                  <a:srgbClr val="1A3154"/>
                </a:solidFill>
                <a:latin typeface="Open Sans"/>
              </a:rPr>
              <a:t>Finally, brothers, whatever is true, whatever is honorable, whatever is just, whatever is pure, whatever is lovely, whatever is commendable, if there is any excellence, if there is anything worthy of praise, think about these things.</a:t>
            </a:r>
          </a:p>
        </p:txBody>
      </p:sp>
      <p:sp>
        <p:nvSpPr>
          <p:cNvPr id="15" name="TextBox 15"/>
          <p:cNvSpPr txBox="1"/>
          <p:nvPr/>
        </p:nvSpPr>
        <p:spPr>
          <a:xfrm>
            <a:off x="1703378" y="6251175"/>
            <a:ext cx="14725380" cy="15811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Galatians 5:22-23 - 22</a:t>
            </a:r>
            <a:r>
              <a:rPr lang="en-US" sz="3000" dirty="0">
                <a:solidFill>
                  <a:srgbClr val="1A3154"/>
                </a:solidFill>
                <a:latin typeface="Open Sans"/>
              </a:rPr>
              <a:t> But the fruit of the Spirit is love, joy, peace, longsuffering, kindness, goodness, faithfulness, </a:t>
            </a:r>
            <a:r>
              <a:rPr lang="en-US" sz="3000" dirty="0">
                <a:solidFill>
                  <a:srgbClr val="1A3154"/>
                </a:solidFill>
                <a:latin typeface="Open Sans Bold"/>
              </a:rPr>
              <a:t>23 </a:t>
            </a:r>
            <a:r>
              <a:rPr lang="en-US" sz="3000" dirty="0">
                <a:solidFill>
                  <a:srgbClr val="1A3154"/>
                </a:solidFill>
                <a:latin typeface="Open Sans"/>
              </a:rPr>
              <a:t>gentleness, self-control. Against such there is no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ROLES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2030731"/>
            <a:ext cx="14725380" cy="5111113"/>
          </a:xfrm>
          <a:prstGeom prst="rect">
            <a:avLst/>
          </a:prstGeom>
        </p:spPr>
        <p:txBody>
          <a:bodyPr lIns="0" tIns="0" rIns="0" bIns="0" rtlCol="0" anchor="t">
            <a:spAutoFit/>
          </a:bodyPr>
          <a:lstStyle/>
          <a:p>
            <a:pPr>
              <a:lnSpc>
                <a:spcPts val="4530"/>
              </a:lnSpc>
            </a:pPr>
            <a:r>
              <a:rPr lang="en-US" sz="3000">
                <a:solidFill>
                  <a:srgbClr val="1A3154"/>
                </a:solidFill>
                <a:latin typeface="Open Sans Bold"/>
              </a:rPr>
              <a:t>17 </a:t>
            </a:r>
            <a:r>
              <a:rPr lang="en-US" sz="3000">
                <a:solidFill>
                  <a:srgbClr val="1A3154"/>
                </a:solidFill>
                <a:latin typeface="Open Sans"/>
              </a:rPr>
              <a:t>And whatever you do in word or deed, do all in the name of the Lord Jesus, giving thanks to God the Father through Him. </a:t>
            </a:r>
            <a:r>
              <a:rPr lang="en-US" sz="3000">
                <a:solidFill>
                  <a:srgbClr val="1A3154"/>
                </a:solidFill>
                <a:latin typeface="Open Sans Bold"/>
              </a:rPr>
              <a:t>18 </a:t>
            </a:r>
            <a:r>
              <a:rPr lang="en-US" sz="3000">
                <a:solidFill>
                  <a:srgbClr val="1A3154"/>
                </a:solidFill>
                <a:latin typeface="Open Sans"/>
              </a:rPr>
              <a:t>Wives, submit to your own husbands, as is fitting in the Lord. </a:t>
            </a:r>
            <a:r>
              <a:rPr lang="en-US" sz="3000">
                <a:solidFill>
                  <a:srgbClr val="1A3154"/>
                </a:solidFill>
                <a:latin typeface="Open Sans Bold"/>
              </a:rPr>
              <a:t>19</a:t>
            </a:r>
            <a:r>
              <a:rPr lang="en-US" sz="3000">
                <a:solidFill>
                  <a:srgbClr val="1A3154"/>
                </a:solidFill>
                <a:latin typeface="Open Sans"/>
              </a:rPr>
              <a:t> Husbands, love your wives and do not be bitter toward them. </a:t>
            </a:r>
            <a:r>
              <a:rPr lang="en-US" sz="3000">
                <a:solidFill>
                  <a:srgbClr val="1A3154"/>
                </a:solidFill>
                <a:latin typeface="Open Sans Bold"/>
              </a:rPr>
              <a:t>20</a:t>
            </a:r>
            <a:r>
              <a:rPr lang="en-US" sz="3000">
                <a:solidFill>
                  <a:srgbClr val="1A3154"/>
                </a:solidFill>
                <a:latin typeface="Open Sans"/>
              </a:rPr>
              <a:t> Children, obey your parents in all things, for this is well pleasing to the Lord.</a:t>
            </a:r>
            <a:r>
              <a:rPr lang="en-US" sz="3000">
                <a:solidFill>
                  <a:srgbClr val="1A3154"/>
                </a:solidFill>
                <a:latin typeface="Open Sans Bold"/>
              </a:rPr>
              <a:t> 21</a:t>
            </a:r>
            <a:r>
              <a:rPr lang="en-US" sz="3000">
                <a:solidFill>
                  <a:srgbClr val="1A3154"/>
                </a:solidFill>
                <a:latin typeface="Open Sans"/>
              </a:rPr>
              <a:t> Fathers, do not provoke your children, lest they become discouraged. </a:t>
            </a:r>
            <a:r>
              <a:rPr lang="en-US" sz="3000">
                <a:solidFill>
                  <a:srgbClr val="1A3154"/>
                </a:solidFill>
                <a:latin typeface="Open Sans Bold"/>
              </a:rPr>
              <a:t>22</a:t>
            </a:r>
            <a:r>
              <a:rPr lang="en-US" sz="3000">
                <a:solidFill>
                  <a:srgbClr val="1A3154"/>
                </a:solidFill>
                <a:latin typeface="Open Sans"/>
              </a:rPr>
              <a:t> Bondservants, obey in all things your masters according to the flesh, not with eyeservice, as men-pleasers, but in sincerity of heart, fearing God. </a:t>
            </a:r>
            <a:r>
              <a:rPr lang="en-US" sz="3000">
                <a:solidFill>
                  <a:srgbClr val="1A3154"/>
                </a:solidFill>
                <a:latin typeface="Open Sans Bold"/>
              </a:rPr>
              <a:t>23</a:t>
            </a:r>
            <a:r>
              <a:rPr lang="en-US" sz="3000">
                <a:solidFill>
                  <a:srgbClr val="1A3154"/>
                </a:solidFill>
                <a:latin typeface="Open Sans"/>
              </a:rPr>
              <a:t> And whatever you do, do it heartily, as to the Lord and not to men,</a:t>
            </a:r>
          </a:p>
          <a:p>
            <a:pPr>
              <a:lnSpc>
                <a:spcPts val="4530"/>
              </a:lnSpc>
            </a:pPr>
            <a:endParaRPr lang="en-US" sz="300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786599"/>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81310" y="1166177"/>
            <a:ext cx="5250507" cy="708026"/>
          </a:xfrm>
          <a:prstGeom prst="rect">
            <a:avLst/>
          </a:prstGeom>
        </p:spPr>
        <p:txBody>
          <a:bodyPr lIns="0" tIns="0" rIns="0" bIns="0" rtlCol="0" anchor="t">
            <a:spAutoFit/>
          </a:bodyPr>
          <a:lstStyle/>
          <a:p>
            <a:pPr algn="ctr">
              <a:lnSpc>
                <a:spcPts val="5599"/>
              </a:lnSpc>
              <a:spcBef>
                <a:spcPct val="0"/>
              </a:spcBef>
            </a:pPr>
            <a:r>
              <a:rPr lang="en-US" sz="3999">
                <a:solidFill>
                  <a:srgbClr val="1A3154"/>
                </a:solidFill>
                <a:latin typeface="Helvetica Bold"/>
              </a:rPr>
              <a:t>COLOSSIANS 3:17-23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157832"/>
            <a:ext cx="10050434" cy="3669838"/>
          </a:xfrm>
          <a:prstGeom prst="rect">
            <a:avLst/>
          </a:prstGeom>
        </p:spPr>
        <p:txBody>
          <a:bodyPr lIns="0" tIns="0" rIns="0" bIns="0" rtlCol="0" anchor="t">
            <a:spAutoFit/>
          </a:bodyPr>
          <a:lstStyle/>
          <a:p>
            <a:pPr algn="ctr">
              <a:lnSpc>
                <a:spcPts val="14347"/>
              </a:lnSpc>
            </a:pPr>
            <a:r>
              <a:rPr lang="en-US" sz="11036">
                <a:solidFill>
                  <a:srgbClr val="FFFFFF"/>
                </a:solidFill>
                <a:latin typeface="Helvetica Bold"/>
              </a:rPr>
              <a:t>CHRISTIAN WALK</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1602264"/>
            <a:ext cx="14725380" cy="3741537"/>
          </a:xfrm>
          <a:prstGeom prst="rect">
            <a:avLst/>
          </a:prstGeom>
        </p:spPr>
        <p:txBody>
          <a:bodyPr lIns="0" tIns="0" rIns="0" bIns="0" rtlCol="0" anchor="t">
            <a:spAutoFit/>
          </a:bodyPr>
          <a:lstStyle/>
          <a:p>
            <a:pPr marL="647711" lvl="1" indent="-323856">
              <a:lnSpc>
                <a:spcPts val="4200"/>
              </a:lnSpc>
              <a:buFont typeface="Arial"/>
              <a:buChar char="•"/>
            </a:pPr>
            <a:r>
              <a:rPr lang="en-US" sz="3200" dirty="0">
                <a:solidFill>
                  <a:srgbClr val="1A3154"/>
                </a:solidFill>
                <a:latin typeface="Open Sans Bold"/>
              </a:rPr>
              <a:t>Ecclesiastes 9:10 - </a:t>
            </a:r>
            <a:r>
              <a:rPr lang="en-US" sz="3200" dirty="0">
                <a:solidFill>
                  <a:srgbClr val="1A3154"/>
                </a:solidFill>
                <a:latin typeface="Open Sans"/>
              </a:rPr>
              <a:t>Whatever your hand finds to do, do it with your might; for there is no work, device, knowledge, or wisdom in the grave where you are going.</a:t>
            </a:r>
          </a:p>
          <a:p>
            <a:pPr>
              <a:lnSpc>
                <a:spcPts val="4200"/>
              </a:lnSpc>
            </a:pPr>
            <a:endParaRPr lang="en-US" sz="3200" dirty="0">
              <a:solidFill>
                <a:srgbClr val="1A3154"/>
              </a:solidFill>
              <a:latin typeface="Open Sans"/>
            </a:endParaRPr>
          </a:p>
          <a:p>
            <a:pPr>
              <a:lnSpc>
                <a:spcPts val="4200"/>
              </a:lnSpc>
            </a:pPr>
            <a:endParaRPr lang="en-US" sz="3200" dirty="0">
              <a:solidFill>
                <a:srgbClr val="1A3154"/>
              </a:solidFill>
              <a:latin typeface="Open Sans"/>
            </a:endParaRPr>
          </a:p>
          <a:p>
            <a:pPr marL="647711" lvl="1" indent="-323856">
              <a:lnSpc>
                <a:spcPts val="4200"/>
              </a:lnSpc>
              <a:buFont typeface="Arial"/>
              <a:buChar char="•"/>
            </a:pPr>
            <a:r>
              <a:rPr lang="en-US" sz="3200" dirty="0">
                <a:solidFill>
                  <a:srgbClr val="1A3154"/>
                </a:solidFill>
                <a:latin typeface="Open Sans Bold"/>
              </a:rPr>
              <a:t>Proverbs 10:4 - </a:t>
            </a:r>
            <a:r>
              <a:rPr lang="en-US" sz="3200" dirty="0">
                <a:solidFill>
                  <a:srgbClr val="1A3154"/>
                </a:solidFill>
                <a:latin typeface="Open Sans"/>
              </a:rPr>
              <a:t>He who has a slack hand becomes poor, But the hand of the diligent makes rich.</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8126" y="907649"/>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379346"/>
            <a:chOff x="0" y="0"/>
            <a:chExt cx="3093156" cy="3511038"/>
          </a:xfrm>
        </p:grpSpPr>
        <p:sp>
          <p:nvSpPr>
            <p:cNvPr id="3" name="Freeform 3"/>
            <p:cNvSpPr/>
            <p:nvPr/>
          </p:nvSpPr>
          <p:spPr>
            <a:xfrm>
              <a:off x="0" y="0"/>
              <a:ext cx="3093156" cy="3511038"/>
            </a:xfrm>
            <a:custGeom>
              <a:avLst/>
              <a:gdLst/>
              <a:ahLst/>
              <a:cxnLst/>
              <a:rect l="l" t="t" r="r" b="b"/>
              <a:pathLst>
                <a:path w="3093156" h="3511038">
                  <a:moveTo>
                    <a:pt x="0" y="0"/>
                  </a:moveTo>
                  <a:lnTo>
                    <a:pt x="3093156" y="0"/>
                  </a:lnTo>
                  <a:lnTo>
                    <a:pt x="3093156" y="3511038"/>
                  </a:lnTo>
                  <a:lnTo>
                    <a:pt x="0" y="3511038"/>
                  </a:lnTo>
                  <a:close/>
                </a:path>
              </a:pathLst>
            </a:custGeom>
            <a:solidFill>
              <a:srgbClr val="F6EAE1"/>
            </a:solidFill>
          </p:spPr>
        </p:sp>
      </p:grpSp>
      <p:sp>
        <p:nvSpPr>
          <p:cNvPr id="4" name="TextBox 4"/>
          <p:cNvSpPr txBox="1"/>
          <p:nvPr/>
        </p:nvSpPr>
        <p:spPr>
          <a:xfrm>
            <a:off x="1028700" y="3657057"/>
            <a:ext cx="7523361" cy="2718693"/>
          </a:xfrm>
          <a:prstGeom prst="rect">
            <a:avLst/>
          </a:prstGeom>
        </p:spPr>
        <p:txBody>
          <a:bodyPr lIns="0" tIns="0" rIns="0" bIns="0" rtlCol="0" anchor="t">
            <a:spAutoFit/>
          </a:bodyPr>
          <a:lstStyle/>
          <a:p>
            <a:pPr algn="ctr">
              <a:lnSpc>
                <a:spcPts val="10627"/>
              </a:lnSpc>
            </a:pPr>
            <a:r>
              <a:rPr lang="en-US" sz="9600" dirty="0">
                <a:solidFill>
                  <a:srgbClr val="1A3154"/>
                </a:solidFill>
                <a:effectLst>
                  <a:outerShdw blurRad="38100" dist="38100" dir="2700000" algn="tl">
                    <a:srgbClr val="000000">
                      <a:alpha val="43137"/>
                    </a:srgbClr>
                  </a:outerShdw>
                </a:effectLst>
                <a:latin typeface="Helvetica Bold"/>
              </a:rPr>
              <a:t>POWER OF INFLUENCE</a:t>
            </a:r>
          </a:p>
        </p:txBody>
      </p:sp>
      <p:sp>
        <p:nvSpPr>
          <p:cNvPr id="5" name="TextBox 5"/>
          <p:cNvSpPr txBox="1"/>
          <p:nvPr/>
        </p:nvSpPr>
        <p:spPr>
          <a:xfrm>
            <a:off x="9798476" y="3822383"/>
            <a:ext cx="7835049" cy="2599494"/>
          </a:xfrm>
          <a:prstGeom prst="rect">
            <a:avLst/>
          </a:prstGeom>
        </p:spPr>
        <p:txBody>
          <a:bodyPr lIns="0" tIns="0" rIns="0" bIns="0" rtlCol="0" anchor="t">
            <a:spAutoFit/>
          </a:bodyPr>
          <a:lstStyle/>
          <a:p>
            <a:pPr algn="ctr">
              <a:lnSpc>
                <a:spcPts val="7839"/>
              </a:lnSpc>
            </a:pPr>
            <a:r>
              <a:rPr lang="en-US" sz="5599" dirty="0">
                <a:solidFill>
                  <a:srgbClr val="1A3154"/>
                </a:solidFill>
                <a:latin typeface="Open Sans"/>
              </a:rPr>
              <a:t>We Are </a:t>
            </a:r>
            <a:r>
              <a:rPr lang="en-US" sz="5599" dirty="0">
                <a:solidFill>
                  <a:srgbClr val="1A3154"/>
                </a:solidFill>
                <a:latin typeface="Open Sans Bold Italics"/>
              </a:rPr>
              <a:t>ALL </a:t>
            </a:r>
            <a:r>
              <a:rPr lang="en-US" sz="5599" dirty="0">
                <a:solidFill>
                  <a:srgbClr val="1A3154"/>
                </a:solidFill>
                <a:latin typeface="Open Sans"/>
              </a:rPr>
              <a:t>Influencing Someone.</a:t>
            </a:r>
          </a:p>
          <a:p>
            <a:pPr>
              <a:lnSpc>
                <a:spcPts val="4340"/>
              </a:lnSpc>
            </a:pPr>
            <a:endParaRPr lang="en-US" sz="5599" dirty="0">
              <a:solidFill>
                <a:srgbClr val="1A3154"/>
              </a:solidFill>
              <a:latin typeface="Open Sans"/>
            </a:endParaRPr>
          </a:p>
        </p:txBody>
      </p:sp>
      <p:grpSp>
        <p:nvGrpSpPr>
          <p:cNvPr id="6" name="Group 6"/>
          <p:cNvGrpSpPr/>
          <p:nvPr/>
        </p:nvGrpSpPr>
        <p:grpSpPr>
          <a:xfrm>
            <a:off x="8272960" y="8273361"/>
            <a:ext cx="1742080" cy="984939"/>
            <a:chOff x="0" y="0"/>
            <a:chExt cx="3391500" cy="1917490"/>
          </a:xfrm>
        </p:grpSpPr>
        <p:sp>
          <p:nvSpPr>
            <p:cNvPr id="7" name="Freeform 7"/>
            <p:cNvSpPr/>
            <p:nvPr/>
          </p:nvSpPr>
          <p:spPr>
            <a:xfrm>
              <a:off x="0" y="0"/>
              <a:ext cx="3391500" cy="1917490"/>
            </a:xfrm>
            <a:custGeom>
              <a:avLst/>
              <a:gdLst/>
              <a:ahLst/>
              <a:cxnLst/>
              <a:rect l="l" t="t" r="r" b="b"/>
              <a:pathLst>
                <a:path w="3391500" h="1917490">
                  <a:moveTo>
                    <a:pt x="0" y="0"/>
                  </a:moveTo>
                  <a:lnTo>
                    <a:pt x="3391500" y="0"/>
                  </a:lnTo>
                  <a:lnTo>
                    <a:pt x="3391500" y="1917490"/>
                  </a:lnTo>
                  <a:lnTo>
                    <a:pt x="0" y="1917490"/>
                  </a:lnTo>
                  <a:close/>
                </a:path>
              </a:pathLst>
            </a:custGeom>
            <a:solidFill>
              <a:srgbClr val="BDA899"/>
            </a:solidFill>
          </p:spPr>
        </p:sp>
      </p:grpSp>
      <p:grpSp>
        <p:nvGrpSpPr>
          <p:cNvPr id="8" name="Group 8"/>
          <p:cNvGrpSpPr/>
          <p:nvPr/>
        </p:nvGrpSpPr>
        <p:grpSpPr>
          <a:xfrm>
            <a:off x="808458" y="2196300"/>
            <a:ext cx="1688395" cy="242101"/>
            <a:chOff x="0" y="0"/>
            <a:chExt cx="4914020" cy="704628"/>
          </a:xfrm>
        </p:grpSpPr>
        <p:sp>
          <p:nvSpPr>
            <p:cNvPr id="9" name="Freeform 9"/>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1602264"/>
            <a:ext cx="14725380" cy="4280146"/>
          </a:xfrm>
          <a:prstGeom prst="rect">
            <a:avLst/>
          </a:prstGeom>
        </p:spPr>
        <p:txBody>
          <a:bodyPr lIns="0" tIns="0" rIns="0" bIns="0" rtlCol="0" anchor="t">
            <a:spAutoFit/>
          </a:bodyPr>
          <a:lstStyle/>
          <a:p>
            <a:pPr marL="647711" lvl="1" indent="-323856">
              <a:lnSpc>
                <a:spcPts val="4200"/>
              </a:lnSpc>
              <a:buFont typeface="Arial"/>
              <a:buChar char="•"/>
            </a:pPr>
            <a:r>
              <a:rPr lang="en-US" sz="3200" dirty="0">
                <a:solidFill>
                  <a:srgbClr val="1A3154"/>
                </a:solidFill>
                <a:latin typeface="Open Sans Bold"/>
              </a:rPr>
              <a:t>Titus 2:7-8 - 7 </a:t>
            </a:r>
            <a:r>
              <a:rPr lang="en-US" sz="3200" dirty="0">
                <a:solidFill>
                  <a:srgbClr val="1A3154"/>
                </a:solidFill>
                <a:latin typeface="Open Sans"/>
              </a:rPr>
              <a:t>Show yourself in all respects to be a model of good works, and in your teaching show integrity, dignity, </a:t>
            </a:r>
            <a:r>
              <a:rPr lang="en-US" sz="3200" dirty="0">
                <a:solidFill>
                  <a:srgbClr val="1A3154"/>
                </a:solidFill>
                <a:latin typeface="Open Sans Bold"/>
              </a:rPr>
              <a:t>8</a:t>
            </a:r>
            <a:r>
              <a:rPr lang="en-US" sz="3200" dirty="0">
                <a:solidFill>
                  <a:srgbClr val="1A3154"/>
                </a:solidFill>
                <a:latin typeface="Open Sans"/>
              </a:rPr>
              <a:t> and sound speech that cannot be condemned, so that an opponent may be put to shame, having nothing evil to say about us.</a:t>
            </a:r>
          </a:p>
          <a:p>
            <a:pPr>
              <a:lnSpc>
                <a:spcPts val="4200"/>
              </a:lnSpc>
            </a:pPr>
            <a:endParaRPr lang="en-US" sz="3200" dirty="0">
              <a:solidFill>
                <a:srgbClr val="1A3154"/>
              </a:solidFill>
              <a:latin typeface="Open Sans"/>
            </a:endParaRPr>
          </a:p>
          <a:p>
            <a:pPr>
              <a:lnSpc>
                <a:spcPts val="4200"/>
              </a:lnSpc>
            </a:pPr>
            <a:endParaRPr lang="en-US" sz="3200" dirty="0">
              <a:solidFill>
                <a:srgbClr val="1A3154"/>
              </a:solidFill>
              <a:latin typeface="Open Sans"/>
            </a:endParaRPr>
          </a:p>
          <a:p>
            <a:pPr marL="647711" lvl="1" indent="-323856">
              <a:lnSpc>
                <a:spcPts val="4200"/>
              </a:lnSpc>
              <a:buFont typeface="Arial"/>
              <a:buChar char="•"/>
            </a:pPr>
            <a:r>
              <a:rPr lang="en-US" sz="3200" dirty="0">
                <a:solidFill>
                  <a:srgbClr val="1A3154"/>
                </a:solidFill>
                <a:latin typeface="Open Sans Bold"/>
              </a:rPr>
              <a:t>1 Corinthians 15:33 - </a:t>
            </a:r>
            <a:r>
              <a:rPr lang="en-US" sz="3200" dirty="0">
                <a:solidFill>
                  <a:srgbClr val="1A3154"/>
                </a:solidFill>
                <a:latin typeface="Open Sans"/>
              </a:rPr>
              <a:t>Do not be deceived bad company ruins good morals.</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8126" y="907649"/>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8427" y="2588261"/>
            <a:ext cx="15011109" cy="5815530"/>
            <a:chOff x="0" y="0"/>
            <a:chExt cx="5077832" cy="1967229"/>
          </a:xfrm>
        </p:grpSpPr>
        <p:sp>
          <p:nvSpPr>
            <p:cNvPr id="3" name="Freeform 3"/>
            <p:cNvSpPr/>
            <p:nvPr/>
          </p:nvSpPr>
          <p:spPr>
            <a:xfrm>
              <a:off x="0" y="0"/>
              <a:ext cx="5077832" cy="1967229"/>
            </a:xfrm>
            <a:custGeom>
              <a:avLst/>
              <a:gdLst/>
              <a:ahLst/>
              <a:cxnLst/>
              <a:rect l="l" t="t" r="r" b="b"/>
              <a:pathLst>
                <a:path w="5077832" h="1967229">
                  <a:moveTo>
                    <a:pt x="0" y="0"/>
                  </a:moveTo>
                  <a:lnTo>
                    <a:pt x="5077832" y="0"/>
                  </a:lnTo>
                  <a:lnTo>
                    <a:pt x="5077832" y="1967229"/>
                  </a:lnTo>
                  <a:lnTo>
                    <a:pt x="0" y="1967229"/>
                  </a:lnTo>
                  <a:close/>
                </a:path>
              </a:pathLst>
            </a:custGeom>
            <a:solidFill>
              <a:srgbClr val="F6EAE1"/>
            </a:solidFill>
          </p:spPr>
        </p:sp>
      </p:grpSp>
      <p:sp>
        <p:nvSpPr>
          <p:cNvPr id="4" name="TextBox 4"/>
          <p:cNvSpPr txBox="1"/>
          <p:nvPr/>
        </p:nvSpPr>
        <p:spPr>
          <a:xfrm>
            <a:off x="2162801" y="2635479"/>
            <a:ext cx="14322362" cy="5616319"/>
          </a:xfrm>
          <a:prstGeom prst="rect">
            <a:avLst/>
          </a:prstGeom>
        </p:spPr>
        <p:txBody>
          <a:bodyPr lIns="0" tIns="0" rIns="0" bIns="0" rtlCol="0" anchor="t">
            <a:spAutoFit/>
          </a:bodyPr>
          <a:lstStyle/>
          <a:p>
            <a:pPr marL="690890" lvl="1" indent="-345445">
              <a:lnSpc>
                <a:spcPts val="4992"/>
              </a:lnSpc>
              <a:buFont typeface="Arial"/>
              <a:buChar char="•"/>
            </a:pPr>
            <a:r>
              <a:rPr lang="en-US" sz="3200" dirty="0">
                <a:solidFill>
                  <a:srgbClr val="1A3154"/>
                </a:solidFill>
                <a:latin typeface="Open Sans Bold"/>
              </a:rPr>
              <a:t>Proverbs 12:4 - </a:t>
            </a:r>
            <a:r>
              <a:rPr lang="en-US" sz="3200" dirty="0">
                <a:solidFill>
                  <a:srgbClr val="1A3154"/>
                </a:solidFill>
                <a:latin typeface="Open Sans"/>
              </a:rPr>
              <a:t>An excellent wife is the crown of her husband, but she who brings shame is like rottenness in his bones.</a:t>
            </a:r>
          </a:p>
          <a:p>
            <a:pPr marL="690890" lvl="1" indent="-345445">
              <a:lnSpc>
                <a:spcPts val="4992"/>
              </a:lnSpc>
              <a:buFont typeface="Arial"/>
              <a:buChar char="•"/>
            </a:pPr>
            <a:r>
              <a:rPr lang="en-US" sz="3200" dirty="0">
                <a:solidFill>
                  <a:srgbClr val="1A3154"/>
                </a:solidFill>
                <a:latin typeface="Open Sans Bold"/>
              </a:rPr>
              <a:t>Proverbs 14:1 - </a:t>
            </a:r>
            <a:r>
              <a:rPr lang="en-US" sz="3200" dirty="0">
                <a:solidFill>
                  <a:srgbClr val="1A3154"/>
                </a:solidFill>
                <a:latin typeface="Open Sans"/>
              </a:rPr>
              <a:t>The wise woman builds her house, But the foolish pulls it down with her hands.</a:t>
            </a:r>
          </a:p>
          <a:p>
            <a:pPr marL="690890" lvl="1" indent="-345445">
              <a:lnSpc>
                <a:spcPts val="4992"/>
              </a:lnSpc>
              <a:buFont typeface="Arial"/>
              <a:buChar char="•"/>
            </a:pPr>
            <a:r>
              <a:rPr lang="en-US" sz="3200" dirty="0">
                <a:solidFill>
                  <a:srgbClr val="1A3154"/>
                </a:solidFill>
                <a:latin typeface="Open Sans Bold"/>
              </a:rPr>
              <a:t>Proverbs 21:9 -</a:t>
            </a:r>
            <a:r>
              <a:rPr lang="en-US" sz="3200" dirty="0">
                <a:solidFill>
                  <a:srgbClr val="1A3154"/>
                </a:solidFill>
                <a:latin typeface="Open Sans"/>
              </a:rPr>
              <a:t> It is better to live in a corner of the housetop than in a house shared with a quarrelsome wife.</a:t>
            </a:r>
          </a:p>
          <a:p>
            <a:pPr marL="690890" lvl="1" indent="-345445">
              <a:lnSpc>
                <a:spcPts val="4992"/>
              </a:lnSpc>
              <a:buFont typeface="Arial"/>
              <a:buChar char="•"/>
            </a:pPr>
            <a:r>
              <a:rPr lang="en-US" sz="3200" dirty="0">
                <a:solidFill>
                  <a:srgbClr val="1A3154"/>
                </a:solidFill>
                <a:latin typeface="Open Sans Bold"/>
              </a:rPr>
              <a:t>Proverbs 21:19 - </a:t>
            </a:r>
            <a:r>
              <a:rPr lang="en-US" sz="3200" dirty="0">
                <a:solidFill>
                  <a:srgbClr val="1A3154"/>
                </a:solidFill>
                <a:latin typeface="Open Sans"/>
              </a:rPr>
              <a:t>Better to dwell in the wilderness than with a contentious and angry woman.</a:t>
            </a:r>
          </a:p>
          <a:p>
            <a:pPr>
              <a:lnSpc>
                <a:spcPts val="4992"/>
              </a:lnSpc>
            </a:pPr>
            <a:endParaRPr lang="en-US" sz="3200" dirty="0">
              <a:solidFill>
                <a:srgbClr val="1A3154"/>
              </a:solidFill>
              <a:latin typeface="Open Sans"/>
              <a:hlinkClick r:id="rId2" tooltip="https://www.biblestudytools.com/nkjv/proverbs/31-13.html"/>
            </a:endParaRPr>
          </a:p>
        </p:txBody>
      </p:sp>
      <p:grpSp>
        <p:nvGrpSpPr>
          <p:cNvPr id="5" name="Group 5"/>
          <p:cNvGrpSpPr/>
          <p:nvPr/>
        </p:nvGrpSpPr>
        <p:grpSpPr>
          <a:xfrm>
            <a:off x="1261151" y="7911321"/>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60738" y="1944646"/>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3292330" y="2980263"/>
            <a:ext cx="11703341" cy="392020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MARRIAGE/</a:t>
            </a:r>
          </a:p>
          <a:p>
            <a:pPr algn="ctr">
              <a:lnSpc>
                <a:spcPts val="15450"/>
              </a:lnSpc>
            </a:pPr>
            <a:r>
              <a:rPr lang="en-US" sz="11036">
                <a:solidFill>
                  <a:srgbClr val="FFFFFF"/>
                </a:solidFill>
                <a:latin typeface="Helvetica Bold"/>
              </a:rPr>
              <a:t>RELATIONSHIPS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823020"/>
            <a:ext cx="14725380" cy="7344409"/>
          </a:xfrm>
          <a:prstGeom prst="rect">
            <a:avLst/>
          </a:prstGeom>
        </p:spPr>
        <p:txBody>
          <a:bodyPr lIns="0" tIns="0" rIns="0" bIns="0" rtlCol="0" anchor="t">
            <a:spAutoFit/>
          </a:bodyPr>
          <a:lstStyle/>
          <a:p>
            <a:pPr>
              <a:lnSpc>
                <a:spcPts val="4900"/>
              </a:lnSpc>
            </a:pPr>
            <a:r>
              <a:rPr lang="en-US" sz="3500">
                <a:solidFill>
                  <a:srgbClr val="1A3154"/>
                </a:solidFill>
                <a:latin typeface="Open Sans Bold"/>
              </a:rPr>
              <a:t>Ephesians 4:25 - 32</a:t>
            </a:r>
          </a:p>
          <a:p>
            <a:pPr>
              <a:lnSpc>
                <a:spcPts val="4480"/>
              </a:lnSpc>
            </a:pPr>
            <a:r>
              <a:rPr lang="en-US" sz="3200">
                <a:solidFill>
                  <a:srgbClr val="1A3154"/>
                </a:solidFill>
                <a:latin typeface="Open Sans Bold"/>
              </a:rPr>
              <a:t>25</a:t>
            </a:r>
            <a:r>
              <a:rPr lang="en-US" sz="3200">
                <a:solidFill>
                  <a:srgbClr val="1A3154"/>
                </a:solidFill>
                <a:latin typeface="Open Sans"/>
              </a:rPr>
              <a:t> Therefore, putting away lying, “Let each one of you speak truth with his neighbor,” for we are members of one another. </a:t>
            </a:r>
            <a:r>
              <a:rPr lang="en-US" sz="3200">
                <a:solidFill>
                  <a:srgbClr val="1A3154"/>
                </a:solidFill>
                <a:latin typeface="Open Sans Bold"/>
              </a:rPr>
              <a:t>26</a:t>
            </a:r>
            <a:r>
              <a:rPr lang="en-US" sz="3200">
                <a:solidFill>
                  <a:srgbClr val="1A3154"/>
                </a:solidFill>
                <a:latin typeface="Open Sans"/>
              </a:rPr>
              <a:t> “Be angry, and do not sin”: do not let the sun go down on your wrath, </a:t>
            </a:r>
            <a:r>
              <a:rPr lang="en-US" sz="3200">
                <a:solidFill>
                  <a:srgbClr val="1A3154"/>
                </a:solidFill>
                <a:latin typeface="Open Sans Bold"/>
              </a:rPr>
              <a:t>27 </a:t>
            </a:r>
            <a:r>
              <a:rPr lang="en-US" sz="3200">
                <a:solidFill>
                  <a:srgbClr val="1A3154"/>
                </a:solidFill>
                <a:latin typeface="Open Sans"/>
              </a:rPr>
              <a:t>nor give place to the devil. </a:t>
            </a:r>
            <a:r>
              <a:rPr lang="en-US" sz="3200">
                <a:solidFill>
                  <a:srgbClr val="1A3154"/>
                </a:solidFill>
                <a:latin typeface="Open Sans Bold"/>
              </a:rPr>
              <a:t>28</a:t>
            </a:r>
            <a:r>
              <a:rPr lang="en-US" sz="3200">
                <a:solidFill>
                  <a:srgbClr val="1A3154"/>
                </a:solidFill>
                <a:latin typeface="Open Sans"/>
              </a:rPr>
              <a:t> Let him who stole steal no longer, but rather let him labor, working with his hands what is good, that he may have something to give him who has need. </a:t>
            </a:r>
            <a:r>
              <a:rPr lang="en-US" sz="3200">
                <a:solidFill>
                  <a:srgbClr val="1A3154"/>
                </a:solidFill>
                <a:latin typeface="Open Sans Bold"/>
              </a:rPr>
              <a:t>29</a:t>
            </a:r>
            <a:r>
              <a:rPr lang="en-US" sz="3200">
                <a:solidFill>
                  <a:srgbClr val="1A3154"/>
                </a:solidFill>
                <a:latin typeface="Open Sans"/>
              </a:rPr>
              <a:t> Let no corrupt word proceed out of your mouth, but what is good for necessary edification, that it may impart grace to the hearers.</a:t>
            </a:r>
            <a:r>
              <a:rPr lang="en-US" sz="3200">
                <a:solidFill>
                  <a:srgbClr val="1A3154"/>
                </a:solidFill>
                <a:latin typeface="Open Sans Bold"/>
              </a:rPr>
              <a:t> 30</a:t>
            </a:r>
            <a:r>
              <a:rPr lang="en-US" sz="3200">
                <a:solidFill>
                  <a:srgbClr val="1A3154"/>
                </a:solidFill>
                <a:latin typeface="Open Sans"/>
              </a:rPr>
              <a:t> And do not grieve the Holy Spirit of God, by whom you were sealed for the day of redemption. </a:t>
            </a:r>
            <a:r>
              <a:rPr lang="en-US" sz="3200">
                <a:solidFill>
                  <a:srgbClr val="1A3154"/>
                </a:solidFill>
                <a:latin typeface="Open Sans Bold"/>
              </a:rPr>
              <a:t>31</a:t>
            </a:r>
            <a:r>
              <a:rPr lang="en-US" sz="3200">
                <a:solidFill>
                  <a:srgbClr val="1A3154"/>
                </a:solidFill>
                <a:latin typeface="Open Sans"/>
              </a:rPr>
              <a:t> Let all bitterness, wrath, anger, clamor, and evil speaking be put away from you, with all malice. </a:t>
            </a:r>
            <a:r>
              <a:rPr lang="en-US" sz="3200">
                <a:solidFill>
                  <a:srgbClr val="1A3154"/>
                </a:solidFill>
                <a:latin typeface="Open Sans Bold"/>
              </a:rPr>
              <a:t>32</a:t>
            </a:r>
            <a:r>
              <a:rPr lang="en-US" sz="3200">
                <a:solidFill>
                  <a:srgbClr val="1A3154"/>
                </a:solidFill>
                <a:latin typeface="Open Sans"/>
              </a:rPr>
              <a:t> And be kind to one another, tenderhearted, forgiving one another, even as God in Christ forgave you.</a:t>
            </a:r>
          </a:p>
          <a:p>
            <a:pPr>
              <a:lnSpc>
                <a:spcPts val="4480"/>
              </a:lnSpc>
            </a:pPr>
            <a:endParaRPr lang="en-US" sz="320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6072"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216775"/>
            <a:ext cx="1688395" cy="291558"/>
            <a:chOff x="0" y="0"/>
            <a:chExt cx="4914020" cy="848571"/>
          </a:xfrm>
        </p:grpSpPr>
        <p:sp>
          <p:nvSpPr>
            <p:cNvPr id="10" name="Freeform 10"/>
            <p:cNvSpPr/>
            <p:nvPr/>
          </p:nvSpPr>
          <p:spPr>
            <a:xfrm>
              <a:off x="0" y="0"/>
              <a:ext cx="4914020" cy="848571"/>
            </a:xfrm>
            <a:custGeom>
              <a:avLst/>
              <a:gdLst/>
              <a:ahLst/>
              <a:cxnLst/>
              <a:rect l="l" t="t" r="r" b="b"/>
              <a:pathLst>
                <a:path w="4914020" h="848571">
                  <a:moveTo>
                    <a:pt x="0" y="0"/>
                  </a:moveTo>
                  <a:lnTo>
                    <a:pt x="4914020" y="0"/>
                  </a:lnTo>
                  <a:lnTo>
                    <a:pt x="4914020" y="848571"/>
                  </a:lnTo>
                  <a:lnTo>
                    <a:pt x="0" y="848571"/>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45189"/>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0" y="0"/>
                  </a:moveTo>
                  <a:lnTo>
                    <a:pt x="5490351" y="0"/>
                  </a:lnTo>
                  <a:lnTo>
                    <a:pt x="5490351" y="2783840"/>
                  </a:lnTo>
                  <a:lnTo>
                    <a:pt x="0" y="2783840"/>
                  </a:lnTo>
                  <a:close/>
                </a:path>
              </a:pathLst>
            </a:custGeom>
            <a:solidFill>
              <a:srgbClr val="F6EAE1"/>
            </a:solidFill>
          </p:spPr>
        </p:sp>
      </p:grpSp>
      <p:sp>
        <p:nvSpPr>
          <p:cNvPr id="4" name="TextBox 4"/>
          <p:cNvSpPr txBox="1"/>
          <p:nvPr/>
        </p:nvSpPr>
        <p:spPr>
          <a:xfrm>
            <a:off x="1317401" y="3146467"/>
            <a:ext cx="15653198" cy="3409646"/>
          </a:xfrm>
          <a:prstGeom prst="rect">
            <a:avLst/>
          </a:prstGeom>
        </p:spPr>
        <p:txBody>
          <a:bodyPr lIns="0" tIns="0" rIns="0" bIns="0" rtlCol="0" anchor="t">
            <a:spAutoFit/>
          </a:bodyPr>
          <a:lstStyle/>
          <a:p>
            <a:pPr algn="ctr">
              <a:lnSpc>
                <a:spcPts val="14434"/>
              </a:lnSpc>
            </a:pPr>
            <a:r>
              <a:rPr lang="en-US" sz="11547">
                <a:solidFill>
                  <a:srgbClr val="1A3154"/>
                </a:solidFill>
                <a:latin typeface="Helvetica Bold"/>
              </a:rPr>
              <a:t>SESSION III:</a:t>
            </a:r>
          </a:p>
          <a:p>
            <a:pPr algn="ctr">
              <a:lnSpc>
                <a:spcPts val="11935"/>
              </a:lnSpc>
            </a:pPr>
            <a:r>
              <a:rPr lang="en-US" sz="9548">
                <a:solidFill>
                  <a:srgbClr val="1A3154"/>
                </a:solidFill>
                <a:latin typeface="Helvetica Bold"/>
              </a:rPr>
              <a:t>ASSESSMENT &amp; ACTION</a:t>
            </a:r>
          </a:p>
        </p:txBody>
      </p:sp>
      <p:grpSp>
        <p:nvGrpSpPr>
          <p:cNvPr id="5" name="Group 5"/>
          <p:cNvGrpSpPr/>
          <p:nvPr/>
        </p:nvGrpSpPr>
        <p:grpSpPr>
          <a:xfrm>
            <a:off x="8299803" y="2275715"/>
            <a:ext cx="1688395" cy="242101"/>
            <a:chOff x="0" y="0"/>
            <a:chExt cx="4914020" cy="704628"/>
          </a:xfrm>
        </p:grpSpPr>
        <p:sp>
          <p:nvSpPr>
            <p:cNvPr id="6" name="Freeform 6"/>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7" name="Group 7"/>
          <p:cNvGrpSpPr/>
          <p:nvPr/>
        </p:nvGrpSpPr>
        <p:grpSpPr>
          <a:xfrm rot="-5400000">
            <a:off x="704442" y="-1617316"/>
            <a:ext cx="934029" cy="5325011"/>
            <a:chOff x="0" y="0"/>
            <a:chExt cx="315956" cy="1801300"/>
          </a:xfrm>
        </p:grpSpPr>
        <p:sp>
          <p:nvSpPr>
            <p:cNvPr id="8" name="Freeform 8"/>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grpSp>
        <p:nvGrpSpPr>
          <p:cNvPr id="9" name="Group 9"/>
          <p:cNvGrpSpPr/>
          <p:nvPr/>
        </p:nvGrpSpPr>
        <p:grpSpPr>
          <a:xfrm rot="-5400000">
            <a:off x="16130802" y="6595795"/>
            <a:ext cx="934029" cy="5325011"/>
            <a:chOff x="0" y="0"/>
            <a:chExt cx="315956" cy="1801300"/>
          </a:xfrm>
        </p:grpSpPr>
        <p:sp>
          <p:nvSpPr>
            <p:cNvPr id="10" name="Freeform 10"/>
            <p:cNvSpPr/>
            <p:nvPr/>
          </p:nvSpPr>
          <p:spPr>
            <a:xfrm>
              <a:off x="0" y="0"/>
              <a:ext cx="315956" cy="1801300"/>
            </a:xfrm>
            <a:custGeom>
              <a:avLst/>
              <a:gdLst/>
              <a:ahLst/>
              <a:cxnLst/>
              <a:rect l="l" t="t" r="r" b="b"/>
              <a:pathLst>
                <a:path w="315956" h="1801300">
                  <a:moveTo>
                    <a:pt x="0" y="0"/>
                  </a:moveTo>
                  <a:lnTo>
                    <a:pt x="315956" y="0"/>
                  </a:lnTo>
                  <a:lnTo>
                    <a:pt x="315956" y="1801300"/>
                  </a:lnTo>
                  <a:lnTo>
                    <a:pt x="0" y="1801300"/>
                  </a:lnTo>
                  <a:close/>
                </a:path>
              </a:pathLst>
            </a:custGeom>
            <a:solidFill>
              <a:srgbClr val="BDA899"/>
            </a:solidFill>
          </p:spPr>
        </p:sp>
      </p:grpSp>
      <p:sp>
        <p:nvSpPr>
          <p:cNvPr id="11" name="TextBox 11"/>
          <p:cNvSpPr txBox="1"/>
          <p:nvPr/>
        </p:nvSpPr>
        <p:spPr>
          <a:xfrm>
            <a:off x="3714378" y="6441812"/>
            <a:ext cx="10859244" cy="2094552"/>
          </a:xfrm>
          <a:prstGeom prst="rect">
            <a:avLst/>
          </a:prstGeom>
        </p:spPr>
        <p:txBody>
          <a:bodyPr lIns="0" tIns="0" rIns="0" bIns="0" rtlCol="0" anchor="t">
            <a:spAutoFit/>
          </a:bodyPr>
          <a:lstStyle/>
          <a:p>
            <a:pPr algn="ctr">
              <a:lnSpc>
                <a:spcPts val="8452"/>
              </a:lnSpc>
            </a:pPr>
            <a:r>
              <a:rPr lang="en-US" sz="6037">
                <a:solidFill>
                  <a:srgbClr val="1A3154"/>
                </a:solidFill>
                <a:latin typeface="Open Sans"/>
              </a:rPr>
              <a:t>What changes are needed and</a:t>
            </a:r>
          </a:p>
          <a:p>
            <a:pPr algn="ctr">
              <a:lnSpc>
                <a:spcPts val="8452"/>
              </a:lnSpc>
              <a:spcBef>
                <a:spcPct val="0"/>
              </a:spcBef>
            </a:pPr>
            <a:r>
              <a:rPr lang="en-US" sz="6037">
                <a:solidFill>
                  <a:srgbClr val="1A3154"/>
                </a:solidFill>
                <a:latin typeface="Open Sans"/>
              </a:rPr>
              <a:t>how do I get started?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6596" y="3075124"/>
            <a:ext cx="13492704" cy="6338207"/>
            <a:chOff x="0" y="0"/>
            <a:chExt cx="4564199" cy="2144036"/>
          </a:xfrm>
        </p:grpSpPr>
        <p:sp>
          <p:nvSpPr>
            <p:cNvPr id="3" name="Freeform 3"/>
            <p:cNvSpPr/>
            <p:nvPr/>
          </p:nvSpPr>
          <p:spPr>
            <a:xfrm>
              <a:off x="0" y="0"/>
              <a:ext cx="4564199" cy="2144035"/>
            </a:xfrm>
            <a:custGeom>
              <a:avLst/>
              <a:gdLst/>
              <a:ahLst/>
              <a:cxnLst/>
              <a:rect l="l" t="t" r="r" b="b"/>
              <a:pathLst>
                <a:path w="4564199" h="2144035">
                  <a:moveTo>
                    <a:pt x="0" y="0"/>
                  </a:moveTo>
                  <a:lnTo>
                    <a:pt x="4564199" y="0"/>
                  </a:lnTo>
                  <a:lnTo>
                    <a:pt x="4564199" y="2144035"/>
                  </a:lnTo>
                  <a:lnTo>
                    <a:pt x="0" y="2144035"/>
                  </a:lnTo>
                  <a:close/>
                </a:path>
              </a:pathLst>
            </a:custGeom>
            <a:solidFill>
              <a:srgbClr val="F6EAE1"/>
            </a:solidFill>
          </p:spPr>
        </p:sp>
      </p:grpSp>
      <p:sp>
        <p:nvSpPr>
          <p:cNvPr id="4" name="TextBox 4"/>
          <p:cNvSpPr txBox="1"/>
          <p:nvPr/>
        </p:nvSpPr>
        <p:spPr>
          <a:xfrm>
            <a:off x="7848600" y="4213541"/>
            <a:ext cx="4933368"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CHANGE</a:t>
            </a:r>
          </a:p>
        </p:txBody>
      </p:sp>
      <p:sp>
        <p:nvSpPr>
          <p:cNvPr id="5" name="TextBox 5"/>
          <p:cNvSpPr txBox="1"/>
          <p:nvPr/>
        </p:nvSpPr>
        <p:spPr>
          <a:xfrm>
            <a:off x="1277012" y="905785"/>
            <a:ext cx="13304659" cy="1077218"/>
          </a:xfrm>
          <a:prstGeom prst="rect">
            <a:avLst/>
          </a:prstGeom>
        </p:spPr>
        <p:txBody>
          <a:bodyPr lIns="0" tIns="0" rIns="0" bIns="0" rtlCol="0" anchor="t">
            <a:spAutoFit/>
          </a:bodyPr>
          <a:lstStyle/>
          <a:p>
            <a:pPr>
              <a:lnSpc>
                <a:spcPts val="8400"/>
              </a:lnSpc>
            </a:pPr>
            <a:r>
              <a:rPr lang="en-US" sz="7200" dirty="0">
                <a:solidFill>
                  <a:srgbClr val="1A3154"/>
                </a:solidFill>
                <a:latin typeface="Helvetica Bold"/>
              </a:rPr>
              <a:t>3 C'S FOR SUCCESS</a:t>
            </a:r>
          </a:p>
        </p:txBody>
      </p:sp>
      <p:grpSp>
        <p:nvGrpSpPr>
          <p:cNvPr id="6" name="Group 6"/>
          <p:cNvGrpSpPr/>
          <p:nvPr/>
        </p:nvGrpSpPr>
        <p:grpSpPr>
          <a:xfrm>
            <a:off x="3570857" y="2954074"/>
            <a:ext cx="1688395" cy="242101"/>
            <a:chOff x="0" y="0"/>
            <a:chExt cx="4914020" cy="704628"/>
          </a:xfrm>
        </p:grpSpPr>
        <p:sp>
          <p:nvSpPr>
            <p:cNvPr id="7" name="Freeform 7"/>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8" name="Group 8"/>
          <p:cNvGrpSpPr/>
          <p:nvPr/>
        </p:nvGrpSpPr>
        <p:grpSpPr>
          <a:xfrm>
            <a:off x="-1579424" y="7807229"/>
            <a:ext cx="3158849" cy="1378237"/>
            <a:chOff x="0" y="0"/>
            <a:chExt cx="4914020" cy="2144036"/>
          </a:xfrm>
        </p:grpSpPr>
        <p:sp>
          <p:nvSpPr>
            <p:cNvPr id="9" name="Freeform 9"/>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grpSp>
        <p:nvGrpSpPr>
          <p:cNvPr id="10" name="Group 10"/>
          <p:cNvGrpSpPr/>
          <p:nvPr/>
        </p:nvGrpSpPr>
        <p:grpSpPr>
          <a:xfrm>
            <a:off x="15095974" y="1028700"/>
            <a:ext cx="2163326" cy="943881"/>
            <a:chOff x="0" y="0"/>
            <a:chExt cx="4914020" cy="2144036"/>
          </a:xfrm>
        </p:grpSpPr>
        <p:sp>
          <p:nvSpPr>
            <p:cNvPr id="11" name="Freeform 11"/>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sp>
        <p:nvSpPr>
          <p:cNvPr id="12" name="TextBox 12"/>
          <p:cNvSpPr txBox="1"/>
          <p:nvPr/>
        </p:nvSpPr>
        <p:spPr>
          <a:xfrm>
            <a:off x="7848600" y="5676900"/>
            <a:ext cx="4933368"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CONTROL</a:t>
            </a:r>
          </a:p>
        </p:txBody>
      </p:sp>
      <p:sp>
        <p:nvSpPr>
          <p:cNvPr id="13" name="TextBox 13"/>
          <p:cNvSpPr txBox="1"/>
          <p:nvPr/>
        </p:nvSpPr>
        <p:spPr>
          <a:xfrm>
            <a:off x="7283131" y="7140575"/>
            <a:ext cx="6460693"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CONSISTENCY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18770" y="1181100"/>
            <a:ext cx="8838882" cy="8838882"/>
          </a:xfrm>
          <a:prstGeom prst="rect">
            <a:avLst/>
          </a:prstGeom>
        </p:spPr>
      </p:pic>
      <p:sp>
        <p:nvSpPr>
          <p:cNvPr id="3" name="TextBox 3"/>
          <p:cNvSpPr txBox="1"/>
          <p:nvPr/>
        </p:nvSpPr>
        <p:spPr>
          <a:xfrm>
            <a:off x="5284062" y="288099"/>
            <a:ext cx="7708297" cy="850169"/>
          </a:xfrm>
          <a:prstGeom prst="rect">
            <a:avLst/>
          </a:prstGeom>
        </p:spPr>
        <p:txBody>
          <a:bodyPr wrap="square" lIns="0" tIns="0" rIns="0" bIns="0" rtlCol="0" anchor="t">
            <a:spAutoFit/>
          </a:bodyPr>
          <a:lstStyle/>
          <a:p>
            <a:pPr algn="ctr">
              <a:lnSpc>
                <a:spcPts val="7162"/>
              </a:lnSpc>
            </a:pPr>
            <a:r>
              <a:rPr lang="en-US" sz="5400" b="1" dirty="0">
                <a:solidFill>
                  <a:srgbClr val="1A3154"/>
                </a:solidFill>
                <a:effectLst>
                  <a:outerShdw blurRad="38100" dist="38100" dir="2700000" algn="tl">
                    <a:srgbClr val="000000">
                      <a:alpha val="43137"/>
                    </a:srgbClr>
                  </a:outerShdw>
                </a:effectLst>
                <a:latin typeface="Helvetica"/>
              </a:rPr>
              <a:t>OUT OF MY CONTROL</a:t>
            </a:r>
          </a:p>
        </p:txBody>
      </p:sp>
      <p:sp>
        <p:nvSpPr>
          <p:cNvPr id="4" name="TextBox 4"/>
          <p:cNvSpPr txBox="1"/>
          <p:nvPr/>
        </p:nvSpPr>
        <p:spPr>
          <a:xfrm>
            <a:off x="9749608" y="3647232"/>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self-talk</a:t>
            </a:r>
          </a:p>
        </p:txBody>
      </p:sp>
      <p:sp>
        <p:nvSpPr>
          <p:cNvPr id="5" name="TextBox 5"/>
          <p:cNvSpPr txBox="1"/>
          <p:nvPr/>
        </p:nvSpPr>
        <p:spPr>
          <a:xfrm>
            <a:off x="9749608" y="4595862"/>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words</a:t>
            </a:r>
          </a:p>
        </p:txBody>
      </p:sp>
      <p:sp>
        <p:nvSpPr>
          <p:cNvPr id="6" name="TextBox 6"/>
          <p:cNvSpPr txBox="1"/>
          <p:nvPr/>
        </p:nvSpPr>
        <p:spPr>
          <a:xfrm>
            <a:off x="7315480" y="8032487"/>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self care</a:t>
            </a:r>
          </a:p>
        </p:txBody>
      </p:sp>
      <p:sp>
        <p:nvSpPr>
          <p:cNvPr id="7" name="TextBox 7"/>
          <p:cNvSpPr txBox="1"/>
          <p:nvPr/>
        </p:nvSpPr>
        <p:spPr>
          <a:xfrm>
            <a:off x="6417938" y="5505628"/>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energy</a:t>
            </a:r>
          </a:p>
        </p:txBody>
      </p:sp>
      <p:sp>
        <p:nvSpPr>
          <p:cNvPr id="8" name="TextBox 8"/>
          <p:cNvSpPr txBox="1"/>
          <p:nvPr/>
        </p:nvSpPr>
        <p:spPr>
          <a:xfrm>
            <a:off x="5035233" y="4866974"/>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response</a:t>
            </a:r>
          </a:p>
        </p:txBody>
      </p:sp>
      <p:sp>
        <p:nvSpPr>
          <p:cNvPr id="9" name="TextBox 9"/>
          <p:cNvSpPr txBox="1"/>
          <p:nvPr/>
        </p:nvSpPr>
        <p:spPr>
          <a:xfrm>
            <a:off x="5416488" y="6423258"/>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work on self</a:t>
            </a:r>
          </a:p>
        </p:txBody>
      </p:sp>
      <p:sp>
        <p:nvSpPr>
          <p:cNvPr id="10" name="TextBox 10"/>
          <p:cNvSpPr txBox="1"/>
          <p:nvPr/>
        </p:nvSpPr>
        <p:spPr>
          <a:xfrm>
            <a:off x="9748520" y="5430299"/>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boundaries</a:t>
            </a:r>
          </a:p>
        </p:txBody>
      </p:sp>
      <p:sp>
        <p:nvSpPr>
          <p:cNvPr id="11" name="TextBox 11"/>
          <p:cNvSpPr txBox="1"/>
          <p:nvPr/>
        </p:nvSpPr>
        <p:spPr>
          <a:xfrm>
            <a:off x="7664342" y="8757925"/>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what I consume</a:t>
            </a:r>
          </a:p>
        </p:txBody>
      </p:sp>
      <p:sp>
        <p:nvSpPr>
          <p:cNvPr id="12" name="TextBox 12"/>
          <p:cNvSpPr txBox="1"/>
          <p:nvPr/>
        </p:nvSpPr>
        <p:spPr>
          <a:xfrm>
            <a:off x="5603155" y="7241149"/>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my attitude</a:t>
            </a:r>
          </a:p>
        </p:txBody>
      </p:sp>
      <p:sp>
        <p:nvSpPr>
          <p:cNvPr id="13" name="TextBox 13"/>
          <p:cNvSpPr txBox="1"/>
          <p:nvPr/>
        </p:nvSpPr>
        <p:spPr>
          <a:xfrm>
            <a:off x="5306128" y="3695585"/>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what I wear</a:t>
            </a:r>
          </a:p>
        </p:txBody>
      </p:sp>
      <p:sp>
        <p:nvSpPr>
          <p:cNvPr id="14" name="TextBox 14"/>
          <p:cNvSpPr txBox="1"/>
          <p:nvPr/>
        </p:nvSpPr>
        <p:spPr>
          <a:xfrm>
            <a:off x="9164746" y="6677783"/>
            <a:ext cx="3640680" cy="1192634"/>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who I follow and how much time on social media</a:t>
            </a:r>
          </a:p>
        </p:txBody>
      </p:sp>
      <p:sp>
        <p:nvSpPr>
          <p:cNvPr id="15" name="TextBox 15"/>
          <p:cNvSpPr txBox="1"/>
          <p:nvPr/>
        </p:nvSpPr>
        <p:spPr>
          <a:xfrm>
            <a:off x="12168300" y="1972647"/>
            <a:ext cx="3320744" cy="397545"/>
          </a:xfrm>
          <a:prstGeom prst="rect">
            <a:avLst/>
          </a:prstGeom>
        </p:spPr>
        <p:txBody>
          <a:bodyPr lIns="0" tIns="0" rIns="0" bIns="0" rtlCol="0" anchor="t">
            <a:spAutoFit/>
          </a:bodyPr>
          <a:lstStyle/>
          <a:p>
            <a:pPr algn="ctr">
              <a:lnSpc>
                <a:spcPts val="3136"/>
              </a:lnSpc>
              <a:spcBef>
                <a:spcPct val="0"/>
              </a:spcBef>
            </a:pPr>
            <a:r>
              <a:rPr lang="en-US" sz="3200">
                <a:solidFill>
                  <a:srgbClr val="1A3154"/>
                </a:solidFill>
                <a:latin typeface="Helvetica"/>
              </a:rPr>
              <a:t>the past</a:t>
            </a:r>
          </a:p>
        </p:txBody>
      </p:sp>
      <p:sp>
        <p:nvSpPr>
          <p:cNvPr id="16" name="TextBox 16"/>
          <p:cNvSpPr txBox="1"/>
          <p:nvPr/>
        </p:nvSpPr>
        <p:spPr>
          <a:xfrm>
            <a:off x="13557652" y="3374903"/>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the future</a:t>
            </a:r>
          </a:p>
        </p:txBody>
      </p:sp>
      <p:sp>
        <p:nvSpPr>
          <p:cNvPr id="17" name="TextBox 17"/>
          <p:cNvSpPr txBox="1"/>
          <p:nvPr/>
        </p:nvSpPr>
        <p:spPr>
          <a:xfrm>
            <a:off x="7499905" y="4311449"/>
            <a:ext cx="3320744" cy="397545"/>
          </a:xfrm>
          <a:prstGeom prst="rect">
            <a:avLst/>
          </a:prstGeom>
        </p:spPr>
        <p:txBody>
          <a:bodyPr lIns="0" tIns="0" rIns="0" bIns="0" rtlCol="0" anchor="t">
            <a:spAutoFit/>
          </a:bodyPr>
          <a:lstStyle/>
          <a:p>
            <a:pPr algn="ctr">
              <a:lnSpc>
                <a:spcPts val="3136"/>
              </a:lnSpc>
              <a:spcBef>
                <a:spcPct val="0"/>
              </a:spcBef>
            </a:pPr>
            <a:r>
              <a:rPr lang="en-US" sz="3200">
                <a:solidFill>
                  <a:srgbClr val="1A3154"/>
                </a:solidFill>
                <a:latin typeface="Helvetica"/>
              </a:rPr>
              <a:t>my habits</a:t>
            </a:r>
          </a:p>
        </p:txBody>
      </p:sp>
      <p:sp>
        <p:nvSpPr>
          <p:cNvPr id="18" name="TextBox 18"/>
          <p:cNvSpPr txBox="1"/>
          <p:nvPr/>
        </p:nvSpPr>
        <p:spPr>
          <a:xfrm>
            <a:off x="7582783" y="2860138"/>
            <a:ext cx="3320744" cy="795303"/>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aspects of my environment</a:t>
            </a:r>
          </a:p>
        </p:txBody>
      </p:sp>
      <p:sp>
        <p:nvSpPr>
          <p:cNvPr id="19" name="TextBox 19"/>
          <p:cNvSpPr txBox="1"/>
          <p:nvPr/>
        </p:nvSpPr>
        <p:spPr>
          <a:xfrm>
            <a:off x="2086544" y="2373209"/>
            <a:ext cx="3320744" cy="795303"/>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other people's actions/beliefs</a:t>
            </a:r>
          </a:p>
        </p:txBody>
      </p:sp>
      <p:sp>
        <p:nvSpPr>
          <p:cNvPr id="20" name="TextBox 20"/>
          <p:cNvSpPr txBox="1"/>
          <p:nvPr/>
        </p:nvSpPr>
        <p:spPr>
          <a:xfrm>
            <a:off x="990455" y="7896921"/>
            <a:ext cx="3320744" cy="795303"/>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other people's opinion of me</a:t>
            </a:r>
          </a:p>
        </p:txBody>
      </p:sp>
      <p:sp>
        <p:nvSpPr>
          <p:cNvPr id="21" name="TextBox 21"/>
          <p:cNvSpPr txBox="1"/>
          <p:nvPr/>
        </p:nvSpPr>
        <p:spPr>
          <a:xfrm>
            <a:off x="13185597" y="7223158"/>
            <a:ext cx="3320744" cy="397545"/>
          </a:xfrm>
          <a:prstGeom prst="rect">
            <a:avLst/>
          </a:prstGeom>
        </p:spPr>
        <p:txBody>
          <a:bodyPr lIns="0" tIns="0" rIns="0" bIns="0" rtlCol="0" anchor="t">
            <a:spAutoFit/>
          </a:bodyPr>
          <a:lstStyle/>
          <a:p>
            <a:pPr algn="ctr">
              <a:lnSpc>
                <a:spcPts val="3136"/>
              </a:lnSpc>
              <a:spcBef>
                <a:spcPct val="0"/>
              </a:spcBef>
            </a:pPr>
            <a:r>
              <a:rPr lang="en-US" sz="3200">
                <a:solidFill>
                  <a:srgbClr val="1A3154"/>
                </a:solidFill>
                <a:latin typeface="Helvetica"/>
              </a:rPr>
              <a:t>the media</a:t>
            </a:r>
          </a:p>
        </p:txBody>
      </p:sp>
      <p:sp>
        <p:nvSpPr>
          <p:cNvPr id="22" name="TextBox 22"/>
          <p:cNvSpPr txBox="1"/>
          <p:nvPr/>
        </p:nvSpPr>
        <p:spPr>
          <a:xfrm>
            <a:off x="710476" y="4219601"/>
            <a:ext cx="3320744" cy="795303"/>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age, height, gender, parents</a:t>
            </a:r>
          </a:p>
        </p:txBody>
      </p:sp>
      <p:sp>
        <p:nvSpPr>
          <p:cNvPr id="23" name="TextBox 23"/>
          <p:cNvSpPr txBox="1"/>
          <p:nvPr/>
        </p:nvSpPr>
        <p:spPr>
          <a:xfrm>
            <a:off x="1714489" y="6458697"/>
            <a:ext cx="3320744" cy="397545"/>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inflation</a:t>
            </a:r>
          </a:p>
        </p:txBody>
      </p:sp>
      <p:sp>
        <p:nvSpPr>
          <p:cNvPr id="24" name="TextBox 24"/>
          <p:cNvSpPr txBox="1"/>
          <p:nvPr/>
        </p:nvSpPr>
        <p:spPr>
          <a:xfrm>
            <a:off x="13828672" y="5325022"/>
            <a:ext cx="3320744" cy="795303"/>
          </a:xfrm>
          <a:prstGeom prst="rect">
            <a:avLst/>
          </a:prstGeom>
        </p:spPr>
        <p:txBody>
          <a:bodyPr lIns="0" tIns="0" rIns="0" bIns="0" rtlCol="0" anchor="t">
            <a:spAutoFit/>
          </a:bodyPr>
          <a:lstStyle/>
          <a:p>
            <a:pPr algn="ctr">
              <a:lnSpc>
                <a:spcPts val="3136"/>
              </a:lnSpc>
              <a:spcBef>
                <a:spcPct val="0"/>
              </a:spcBef>
            </a:pPr>
            <a:r>
              <a:rPr lang="en-US" sz="3200" dirty="0">
                <a:solidFill>
                  <a:srgbClr val="1A3154"/>
                </a:solidFill>
                <a:latin typeface="Helvetica"/>
              </a:rPr>
              <a:t>aspects of my environment</a:t>
            </a:r>
          </a:p>
        </p:txBody>
      </p:sp>
      <p:sp>
        <p:nvSpPr>
          <p:cNvPr id="26" name="TextBox 4">
            <a:extLst>
              <a:ext uri="{FF2B5EF4-FFF2-40B4-BE49-F238E27FC236}">
                <a16:creationId xmlns:a16="http://schemas.microsoft.com/office/drawing/2014/main" id="{87A841E7-E7D0-2348-D87C-113BBAEDA743}"/>
              </a:ext>
            </a:extLst>
          </p:cNvPr>
          <p:cNvSpPr txBox="1"/>
          <p:nvPr/>
        </p:nvSpPr>
        <p:spPr>
          <a:xfrm>
            <a:off x="6617163" y="1637467"/>
            <a:ext cx="5053673" cy="813364"/>
          </a:xfrm>
          <a:prstGeom prst="rect">
            <a:avLst/>
          </a:prstGeom>
        </p:spPr>
        <p:txBody>
          <a:bodyPr lIns="0" tIns="0" rIns="0" bIns="0" rtlCol="0" anchor="t">
            <a:spAutoFit/>
          </a:bodyPr>
          <a:lstStyle/>
          <a:p>
            <a:pPr algn="ctr">
              <a:lnSpc>
                <a:spcPts val="6999"/>
              </a:lnSpc>
            </a:pPr>
            <a:r>
              <a:rPr lang="en-US" sz="4000" b="1" dirty="0">
                <a:solidFill>
                  <a:srgbClr val="1A3154"/>
                </a:solidFill>
                <a:effectLst>
                  <a:outerShdw blurRad="38100" dist="38100" dir="2700000" algn="tl">
                    <a:srgbClr val="000000">
                      <a:alpha val="43137"/>
                    </a:srgbClr>
                  </a:outerShdw>
                </a:effectLst>
                <a:latin typeface="Helvetica"/>
              </a:rPr>
              <a:t>IN MY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71550"/>
            <a:ext cx="14725380" cy="21145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Romans 12:2</a:t>
            </a:r>
            <a:r>
              <a:rPr lang="en-US" sz="3000" dirty="0">
                <a:solidFill>
                  <a:srgbClr val="1A3154"/>
                </a:solidFill>
                <a:latin typeface="Open Sans"/>
              </a:rPr>
              <a:t> - And do not be conformed to this world, but be transformed by the renewing of your mind, that you may prove what is that good and acceptable and perfect will of God. </a:t>
            </a:r>
          </a:p>
          <a:p>
            <a:pPr>
              <a:lnSpc>
                <a:spcPts val="4200"/>
              </a:lnSpc>
            </a:pPr>
            <a:endParaRPr lang="en-US" sz="30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03378" y="3279139"/>
            <a:ext cx="14725380" cy="37147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James 2:14-17</a:t>
            </a:r>
            <a:r>
              <a:rPr lang="en-US" sz="3000" dirty="0">
                <a:solidFill>
                  <a:srgbClr val="1A3154"/>
                </a:solidFill>
                <a:latin typeface="Open Sans"/>
              </a:rPr>
              <a:t> - </a:t>
            </a:r>
            <a:r>
              <a:rPr lang="en-US" sz="3000" dirty="0">
                <a:solidFill>
                  <a:srgbClr val="1A3154"/>
                </a:solidFill>
                <a:latin typeface="Open Sans Bold"/>
              </a:rPr>
              <a:t>14</a:t>
            </a:r>
            <a:r>
              <a:rPr lang="en-US" sz="3000" dirty="0">
                <a:solidFill>
                  <a:srgbClr val="1A3154"/>
                </a:solidFill>
                <a:latin typeface="Open Sans"/>
              </a:rPr>
              <a:t>  What good is it, my brothers, if someone says he has faith  but does not have works? Can that faith save him? </a:t>
            </a:r>
            <a:r>
              <a:rPr lang="en-US" sz="3000" dirty="0">
                <a:solidFill>
                  <a:srgbClr val="1A3154"/>
                </a:solidFill>
                <a:latin typeface="Open Sans Bold"/>
              </a:rPr>
              <a:t>15</a:t>
            </a:r>
            <a:r>
              <a:rPr lang="en-US" sz="3000" dirty="0">
                <a:solidFill>
                  <a:srgbClr val="1A3154"/>
                </a:solidFill>
                <a:latin typeface="Open Sans"/>
              </a:rPr>
              <a:t> If a brother or sister is poorly clothed and lacking in daily food,  </a:t>
            </a:r>
            <a:r>
              <a:rPr lang="en-US" sz="3000" dirty="0">
                <a:solidFill>
                  <a:srgbClr val="1A3154"/>
                </a:solidFill>
                <a:latin typeface="Open Sans Bold"/>
              </a:rPr>
              <a:t>16</a:t>
            </a:r>
            <a:r>
              <a:rPr lang="en-US" sz="3000" dirty="0">
                <a:solidFill>
                  <a:srgbClr val="1A3154"/>
                </a:solidFill>
                <a:latin typeface="Open Sans"/>
              </a:rPr>
              <a:t> and one of you says to them, “Go in peace, be warmed and filled,” without giving them the things needed for the body, what good is that? </a:t>
            </a:r>
            <a:r>
              <a:rPr lang="en-US" sz="3000" dirty="0">
                <a:solidFill>
                  <a:srgbClr val="1A3154"/>
                </a:solidFill>
                <a:latin typeface="Open Sans Bold"/>
              </a:rPr>
              <a:t>17</a:t>
            </a:r>
            <a:r>
              <a:rPr lang="en-US" sz="3000" dirty="0">
                <a:solidFill>
                  <a:srgbClr val="1A3154"/>
                </a:solidFill>
                <a:latin typeface="Open Sans"/>
              </a:rPr>
              <a:t> So also faith by itself, if it does not have works, is dead.</a:t>
            </a:r>
          </a:p>
          <a:p>
            <a:pPr>
              <a:lnSpc>
                <a:spcPts val="4200"/>
              </a:lnSpc>
            </a:pPr>
            <a:endParaRPr lang="en-US" sz="3000" dirty="0">
              <a:solidFill>
                <a:srgbClr val="1A3154"/>
              </a:solidFill>
              <a:latin typeface="Open Sans"/>
            </a:endParaRPr>
          </a:p>
        </p:txBody>
      </p:sp>
      <p:sp>
        <p:nvSpPr>
          <p:cNvPr id="14" name="TextBox 14"/>
          <p:cNvSpPr txBox="1"/>
          <p:nvPr/>
        </p:nvSpPr>
        <p:spPr>
          <a:xfrm>
            <a:off x="1781310" y="6763339"/>
            <a:ext cx="14725380" cy="26479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James 2:24</a:t>
            </a:r>
            <a:r>
              <a:rPr lang="en-US" sz="3000" dirty="0">
                <a:solidFill>
                  <a:srgbClr val="1A3154"/>
                </a:solidFill>
                <a:latin typeface="Open Sans"/>
              </a:rPr>
              <a:t> -  You see that a person is justified by works and not by faith alone.</a:t>
            </a:r>
          </a:p>
          <a:p>
            <a:pPr>
              <a:lnSpc>
                <a:spcPts val="4200"/>
              </a:lnSpc>
            </a:pPr>
            <a:endParaRPr lang="en-US" sz="3000" dirty="0">
              <a:solidFill>
                <a:srgbClr val="1A3154"/>
              </a:solidFill>
              <a:latin typeface="Open Sans"/>
            </a:endParaRPr>
          </a:p>
          <a:p>
            <a:pPr marL="647711" lvl="1" indent="-323856">
              <a:lnSpc>
                <a:spcPts val="4200"/>
              </a:lnSpc>
              <a:buFont typeface="Arial"/>
              <a:buChar char="•"/>
            </a:pPr>
            <a:r>
              <a:rPr lang="en-US" sz="3000" dirty="0">
                <a:solidFill>
                  <a:srgbClr val="1A3154"/>
                </a:solidFill>
                <a:latin typeface="Open Sans Bold"/>
              </a:rPr>
              <a:t>James 2:26</a:t>
            </a:r>
            <a:r>
              <a:rPr lang="en-US" sz="3000" dirty="0">
                <a:solidFill>
                  <a:srgbClr val="1A3154"/>
                </a:solidFill>
                <a:latin typeface="Open Sans"/>
              </a:rPr>
              <a:t> - For as the body apart from the spirit is dead, so also faith apart from works is dead. </a:t>
            </a:r>
          </a:p>
          <a:p>
            <a:pPr>
              <a:lnSpc>
                <a:spcPts val="4200"/>
              </a:lnSpc>
            </a:pPr>
            <a:endParaRPr lang="en-US" sz="3000" dirty="0">
              <a:solidFill>
                <a:srgbClr val="1A3154"/>
              </a:solidFill>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6596" y="3075124"/>
            <a:ext cx="13492704" cy="6338207"/>
            <a:chOff x="0" y="0"/>
            <a:chExt cx="4564199" cy="2144036"/>
          </a:xfrm>
        </p:grpSpPr>
        <p:sp>
          <p:nvSpPr>
            <p:cNvPr id="3" name="Freeform 3"/>
            <p:cNvSpPr/>
            <p:nvPr/>
          </p:nvSpPr>
          <p:spPr>
            <a:xfrm>
              <a:off x="0" y="0"/>
              <a:ext cx="4564199" cy="2144035"/>
            </a:xfrm>
            <a:custGeom>
              <a:avLst/>
              <a:gdLst/>
              <a:ahLst/>
              <a:cxnLst/>
              <a:rect l="l" t="t" r="r" b="b"/>
              <a:pathLst>
                <a:path w="4564199" h="2144035">
                  <a:moveTo>
                    <a:pt x="0" y="0"/>
                  </a:moveTo>
                  <a:lnTo>
                    <a:pt x="4564199" y="0"/>
                  </a:lnTo>
                  <a:lnTo>
                    <a:pt x="4564199" y="2144035"/>
                  </a:lnTo>
                  <a:lnTo>
                    <a:pt x="0" y="2144035"/>
                  </a:lnTo>
                  <a:close/>
                </a:path>
              </a:pathLst>
            </a:custGeom>
            <a:solidFill>
              <a:srgbClr val="F6EAE1"/>
            </a:solidFill>
          </p:spPr>
        </p:sp>
      </p:grpSp>
      <p:sp>
        <p:nvSpPr>
          <p:cNvPr id="4" name="TextBox 4"/>
          <p:cNvSpPr txBox="1"/>
          <p:nvPr/>
        </p:nvSpPr>
        <p:spPr>
          <a:xfrm>
            <a:off x="7848600" y="4213541"/>
            <a:ext cx="4933368"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CHANGE</a:t>
            </a:r>
          </a:p>
        </p:txBody>
      </p:sp>
      <p:sp>
        <p:nvSpPr>
          <p:cNvPr id="5" name="TextBox 5"/>
          <p:cNvSpPr txBox="1"/>
          <p:nvPr/>
        </p:nvSpPr>
        <p:spPr>
          <a:xfrm>
            <a:off x="1277012" y="905785"/>
            <a:ext cx="13304659" cy="1077218"/>
          </a:xfrm>
          <a:prstGeom prst="rect">
            <a:avLst/>
          </a:prstGeom>
        </p:spPr>
        <p:txBody>
          <a:bodyPr lIns="0" tIns="0" rIns="0" bIns="0" rtlCol="0" anchor="t">
            <a:spAutoFit/>
          </a:bodyPr>
          <a:lstStyle/>
          <a:p>
            <a:pPr>
              <a:lnSpc>
                <a:spcPts val="8400"/>
              </a:lnSpc>
            </a:pPr>
            <a:r>
              <a:rPr lang="en-US" sz="7200" dirty="0">
                <a:solidFill>
                  <a:srgbClr val="1A3154"/>
                </a:solidFill>
                <a:latin typeface="Helvetica Bold"/>
              </a:rPr>
              <a:t>3 C'S FOR SUCCESS</a:t>
            </a:r>
          </a:p>
        </p:txBody>
      </p:sp>
      <p:grpSp>
        <p:nvGrpSpPr>
          <p:cNvPr id="6" name="Group 6"/>
          <p:cNvGrpSpPr/>
          <p:nvPr/>
        </p:nvGrpSpPr>
        <p:grpSpPr>
          <a:xfrm>
            <a:off x="3570857" y="2954074"/>
            <a:ext cx="1688395" cy="242101"/>
            <a:chOff x="0" y="0"/>
            <a:chExt cx="4914020" cy="704628"/>
          </a:xfrm>
        </p:grpSpPr>
        <p:sp>
          <p:nvSpPr>
            <p:cNvPr id="7" name="Freeform 7"/>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8" name="Group 8"/>
          <p:cNvGrpSpPr/>
          <p:nvPr/>
        </p:nvGrpSpPr>
        <p:grpSpPr>
          <a:xfrm>
            <a:off x="-1579424" y="7807229"/>
            <a:ext cx="3158849" cy="1378237"/>
            <a:chOff x="0" y="0"/>
            <a:chExt cx="4914020" cy="2144036"/>
          </a:xfrm>
        </p:grpSpPr>
        <p:sp>
          <p:nvSpPr>
            <p:cNvPr id="9" name="Freeform 9"/>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grpSp>
        <p:nvGrpSpPr>
          <p:cNvPr id="10" name="Group 10"/>
          <p:cNvGrpSpPr/>
          <p:nvPr/>
        </p:nvGrpSpPr>
        <p:grpSpPr>
          <a:xfrm>
            <a:off x="15095974" y="1028700"/>
            <a:ext cx="2163326" cy="943881"/>
            <a:chOff x="0" y="0"/>
            <a:chExt cx="4914020" cy="2144036"/>
          </a:xfrm>
        </p:grpSpPr>
        <p:sp>
          <p:nvSpPr>
            <p:cNvPr id="11" name="Freeform 11"/>
            <p:cNvSpPr/>
            <p:nvPr/>
          </p:nvSpPr>
          <p:spPr>
            <a:xfrm>
              <a:off x="0" y="0"/>
              <a:ext cx="4914020" cy="2144035"/>
            </a:xfrm>
            <a:custGeom>
              <a:avLst/>
              <a:gdLst/>
              <a:ahLst/>
              <a:cxnLst/>
              <a:rect l="l" t="t" r="r" b="b"/>
              <a:pathLst>
                <a:path w="4914020" h="2144035">
                  <a:moveTo>
                    <a:pt x="0" y="0"/>
                  </a:moveTo>
                  <a:lnTo>
                    <a:pt x="4914020" y="0"/>
                  </a:lnTo>
                  <a:lnTo>
                    <a:pt x="4914020" y="2144035"/>
                  </a:lnTo>
                  <a:lnTo>
                    <a:pt x="0" y="2144035"/>
                  </a:lnTo>
                  <a:close/>
                </a:path>
              </a:pathLst>
            </a:custGeom>
            <a:solidFill>
              <a:srgbClr val="BDA899"/>
            </a:solidFill>
          </p:spPr>
        </p:sp>
      </p:grpSp>
      <p:sp>
        <p:nvSpPr>
          <p:cNvPr id="12" name="TextBox 12"/>
          <p:cNvSpPr txBox="1"/>
          <p:nvPr/>
        </p:nvSpPr>
        <p:spPr>
          <a:xfrm>
            <a:off x="7848600" y="5676900"/>
            <a:ext cx="4933368"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CONTROL</a:t>
            </a:r>
          </a:p>
        </p:txBody>
      </p:sp>
      <p:sp>
        <p:nvSpPr>
          <p:cNvPr id="13" name="TextBox 13"/>
          <p:cNvSpPr txBox="1"/>
          <p:nvPr/>
        </p:nvSpPr>
        <p:spPr>
          <a:xfrm>
            <a:off x="7283131" y="7140575"/>
            <a:ext cx="6460693" cy="911660"/>
          </a:xfrm>
          <a:prstGeom prst="rect">
            <a:avLst/>
          </a:prstGeom>
        </p:spPr>
        <p:txBody>
          <a:bodyPr wrap="square" lIns="0" tIns="0" rIns="0" bIns="0" rtlCol="0" anchor="t">
            <a:spAutoFit/>
          </a:bodyPr>
          <a:lstStyle/>
          <a:p>
            <a:pPr algn="ctr">
              <a:lnSpc>
                <a:spcPts val="7000"/>
              </a:lnSpc>
            </a:pPr>
            <a:r>
              <a:rPr lang="en-US" sz="7200" dirty="0">
                <a:solidFill>
                  <a:srgbClr val="1A3154"/>
                </a:solidFill>
                <a:effectLst>
                  <a:outerShdw blurRad="38100" dist="38100" dir="2700000" algn="tl">
                    <a:srgbClr val="000000">
                      <a:alpha val="43137"/>
                    </a:srgbClr>
                  </a:outerShdw>
                </a:effectLst>
                <a:latin typeface="Open Sans Bold"/>
              </a:rPr>
              <a:t>CONSISTENCY</a:t>
            </a:r>
          </a:p>
        </p:txBody>
      </p:sp>
    </p:spTree>
    <p:extLst>
      <p:ext uri="{BB962C8B-B14F-4D97-AF65-F5344CB8AC3E}">
        <p14:creationId xmlns:p14="http://schemas.microsoft.com/office/powerpoint/2010/main" val="28191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157832"/>
            <a:ext cx="10050434" cy="3669838"/>
          </a:xfrm>
          <a:prstGeom prst="rect">
            <a:avLst/>
          </a:prstGeom>
        </p:spPr>
        <p:txBody>
          <a:bodyPr lIns="0" tIns="0" rIns="0" bIns="0" rtlCol="0" anchor="t">
            <a:spAutoFit/>
          </a:bodyPr>
          <a:lstStyle/>
          <a:p>
            <a:pPr algn="ctr">
              <a:lnSpc>
                <a:spcPts val="14347"/>
              </a:lnSpc>
            </a:pPr>
            <a:r>
              <a:rPr lang="en-US" sz="11036">
                <a:solidFill>
                  <a:srgbClr val="FFFFFF"/>
                </a:solidFill>
                <a:latin typeface="Helvetica Bold"/>
              </a:rPr>
              <a:t>CHRISTIAN WALK</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28675"/>
            <a:ext cx="9935396" cy="1358589"/>
          </a:xfrm>
          <a:prstGeom prst="rect">
            <a:avLst/>
          </a:prstGeom>
        </p:spPr>
        <p:txBody>
          <a:bodyPr lIns="0" tIns="0" rIns="0" bIns="0" rtlCol="0" anchor="t">
            <a:spAutoFit/>
          </a:bodyPr>
          <a:lstStyle/>
          <a:p>
            <a:pPr>
              <a:lnSpc>
                <a:spcPts val="10692"/>
              </a:lnSpc>
            </a:pPr>
            <a:r>
              <a:rPr lang="en-US" sz="7637">
                <a:solidFill>
                  <a:srgbClr val="1A3154"/>
                </a:solidFill>
                <a:latin typeface="Helvetica Bold"/>
              </a:rPr>
              <a:t>CHRISTIAN WALK</a:t>
            </a:r>
          </a:p>
        </p:txBody>
      </p:sp>
      <p:sp>
        <p:nvSpPr>
          <p:cNvPr id="5" name="TextBox 5"/>
          <p:cNvSpPr txBox="1"/>
          <p:nvPr/>
        </p:nvSpPr>
        <p:spPr>
          <a:xfrm>
            <a:off x="955477" y="2936739"/>
            <a:ext cx="10769827" cy="5212079"/>
          </a:xfrm>
          <a:prstGeom prst="rect">
            <a:avLst/>
          </a:prstGeom>
        </p:spPr>
        <p:txBody>
          <a:bodyPr lIns="0" tIns="0" rIns="0" bIns="0" rtlCol="0" anchor="t">
            <a:spAutoFit/>
          </a:bodyPr>
          <a:lstStyle/>
          <a:p>
            <a:pPr marL="712480" lvl="1" indent="-356240">
              <a:lnSpc>
                <a:spcPts val="4620"/>
              </a:lnSpc>
              <a:buFont typeface="Arial"/>
              <a:buChar char="•"/>
            </a:pPr>
            <a:r>
              <a:rPr lang="en-US" sz="3300" dirty="0">
                <a:solidFill>
                  <a:srgbClr val="1A3154"/>
                </a:solidFill>
                <a:latin typeface="Open Sans"/>
              </a:rPr>
              <a:t>At this point in your life, what changes do you need to make to be more faithful and just in God’s eyes?</a:t>
            </a:r>
          </a:p>
          <a:p>
            <a:pPr marL="712480" lvl="1" indent="-356240">
              <a:lnSpc>
                <a:spcPts val="4620"/>
              </a:lnSpc>
              <a:buFont typeface="Arial"/>
              <a:buChar char="•"/>
            </a:pPr>
            <a:r>
              <a:rPr lang="en-US" sz="3300" dirty="0">
                <a:solidFill>
                  <a:srgbClr val="1A3154"/>
                </a:solidFill>
                <a:latin typeface="Open Sans"/>
              </a:rPr>
              <a:t>What do you need to give up? </a:t>
            </a:r>
          </a:p>
          <a:p>
            <a:pPr marL="712480" lvl="1" indent="-356240">
              <a:lnSpc>
                <a:spcPts val="4620"/>
              </a:lnSpc>
              <a:buFont typeface="Arial"/>
              <a:buChar char="•"/>
            </a:pPr>
            <a:r>
              <a:rPr lang="en-US" sz="3300" dirty="0">
                <a:solidFill>
                  <a:srgbClr val="1A3154"/>
                </a:solidFill>
                <a:latin typeface="Open Sans"/>
              </a:rPr>
              <a:t>Who do you need to let go? </a:t>
            </a:r>
          </a:p>
          <a:p>
            <a:pPr marL="712480" lvl="1" indent="-356240">
              <a:lnSpc>
                <a:spcPts val="4620"/>
              </a:lnSpc>
              <a:buFont typeface="Arial"/>
              <a:buChar char="•"/>
            </a:pPr>
            <a:r>
              <a:rPr lang="en-US" sz="3300" dirty="0">
                <a:solidFill>
                  <a:srgbClr val="1A3154"/>
                </a:solidFill>
                <a:latin typeface="Open Sans"/>
              </a:rPr>
              <a:t>What areas do you need to become more disciplined in?</a:t>
            </a:r>
          </a:p>
          <a:p>
            <a:pPr marL="712480" lvl="1" indent="-356240">
              <a:lnSpc>
                <a:spcPts val="4620"/>
              </a:lnSpc>
              <a:buFont typeface="Arial"/>
              <a:buChar char="•"/>
            </a:pPr>
            <a:r>
              <a:rPr lang="en-US" sz="3300" dirty="0">
                <a:solidFill>
                  <a:srgbClr val="1A3154"/>
                </a:solidFill>
                <a:latin typeface="Open Sans"/>
              </a:rPr>
              <a:t>What do you need to turn away from so that you can fully turn to God?</a:t>
            </a:r>
          </a:p>
          <a:p>
            <a:pPr>
              <a:lnSpc>
                <a:spcPts val="4620"/>
              </a:lnSpc>
            </a:pPr>
            <a:endParaRPr lang="en-US" sz="3300" dirty="0">
              <a:solidFill>
                <a:srgbClr val="1A3154"/>
              </a:solidFill>
              <a:latin typeface="Open Sans"/>
            </a:endParaRP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
        <p:nvSpPr>
          <p:cNvPr id="10" name="TextBox 10"/>
          <p:cNvSpPr txBox="1"/>
          <p:nvPr/>
        </p:nvSpPr>
        <p:spPr>
          <a:xfrm>
            <a:off x="12462047" y="1390650"/>
            <a:ext cx="5434475" cy="6886629"/>
          </a:xfrm>
          <a:prstGeom prst="rect">
            <a:avLst/>
          </a:prstGeom>
        </p:spPr>
        <p:txBody>
          <a:bodyPr lIns="0" tIns="0" rIns="0" bIns="0" rtlCol="0" anchor="t">
            <a:spAutoFit/>
          </a:bodyPr>
          <a:lstStyle/>
          <a:p>
            <a:pPr algn="ctr">
              <a:lnSpc>
                <a:spcPts val="4479"/>
              </a:lnSpc>
              <a:spcBef>
                <a:spcPct val="0"/>
              </a:spcBef>
            </a:pPr>
            <a:r>
              <a:rPr lang="en-US" sz="3199" dirty="0">
                <a:solidFill>
                  <a:schemeClr val="bg1"/>
                </a:solidFill>
                <a:latin typeface="Open Sans Bold"/>
              </a:rPr>
              <a:t>Ezekiel 18:27-28 - 27 </a:t>
            </a:r>
            <a:r>
              <a:rPr lang="en-US" sz="3199" dirty="0">
                <a:solidFill>
                  <a:schemeClr val="bg1"/>
                </a:solidFill>
                <a:latin typeface="Open Sans"/>
              </a:rPr>
              <a:t>Again, when a wicked man turns away from the wickedness which he committed, and does what is lawful and right, he preserves himself alive. </a:t>
            </a:r>
            <a:r>
              <a:rPr lang="en-US" sz="3199" dirty="0">
                <a:solidFill>
                  <a:schemeClr val="bg1"/>
                </a:solidFill>
                <a:latin typeface="Open Sans Bold"/>
              </a:rPr>
              <a:t>28</a:t>
            </a:r>
            <a:r>
              <a:rPr lang="en-US" sz="3199" dirty="0">
                <a:solidFill>
                  <a:schemeClr val="bg1"/>
                </a:solidFill>
                <a:latin typeface="Open Sans"/>
              </a:rPr>
              <a:t> Because he considers and turns away from all the transgressions which he committed, he shall surely live; he shall not die.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HEALTH</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28675"/>
            <a:ext cx="9935396" cy="1358589"/>
          </a:xfrm>
          <a:prstGeom prst="rect">
            <a:avLst/>
          </a:prstGeom>
        </p:spPr>
        <p:txBody>
          <a:bodyPr lIns="0" tIns="0" rIns="0" bIns="0" rtlCol="0" anchor="t">
            <a:spAutoFit/>
          </a:bodyPr>
          <a:lstStyle/>
          <a:p>
            <a:pPr>
              <a:lnSpc>
                <a:spcPts val="10692"/>
              </a:lnSpc>
            </a:pPr>
            <a:r>
              <a:rPr lang="en-US" sz="7637">
                <a:solidFill>
                  <a:srgbClr val="1A3154"/>
                </a:solidFill>
                <a:latin typeface="Helvetica Bold"/>
              </a:rPr>
              <a:t>HEALTH</a:t>
            </a:r>
          </a:p>
        </p:txBody>
      </p:sp>
      <p:sp>
        <p:nvSpPr>
          <p:cNvPr id="5" name="TextBox 5"/>
          <p:cNvSpPr txBox="1"/>
          <p:nvPr/>
        </p:nvSpPr>
        <p:spPr>
          <a:xfrm>
            <a:off x="1028700" y="2684000"/>
            <a:ext cx="10769827" cy="63817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a:rPr>
              <a:t>Where are you in your physical and mental health?</a:t>
            </a:r>
          </a:p>
          <a:p>
            <a:pPr marL="647711" lvl="1" indent="-323856">
              <a:lnSpc>
                <a:spcPts val="4200"/>
              </a:lnSpc>
              <a:buFont typeface="Arial"/>
              <a:buChar char="•"/>
            </a:pPr>
            <a:r>
              <a:rPr lang="en-US" sz="3000" dirty="0">
                <a:solidFill>
                  <a:srgbClr val="1A3154"/>
                </a:solidFill>
                <a:latin typeface="Open Sans"/>
              </a:rPr>
              <a:t>What areas of your health do you need to become more disciplined?</a:t>
            </a:r>
          </a:p>
          <a:p>
            <a:pPr marL="647711" lvl="1" indent="-323856">
              <a:lnSpc>
                <a:spcPts val="4200"/>
              </a:lnSpc>
              <a:buFont typeface="Arial"/>
              <a:buChar char="•"/>
            </a:pPr>
            <a:r>
              <a:rPr lang="en-US" sz="3000" dirty="0">
                <a:solidFill>
                  <a:srgbClr val="1A3154"/>
                </a:solidFill>
                <a:latin typeface="Open Sans"/>
              </a:rPr>
              <a:t>What changes do you need to make?</a:t>
            </a:r>
          </a:p>
          <a:p>
            <a:pPr marL="647711" lvl="1" indent="-323856">
              <a:lnSpc>
                <a:spcPts val="4200"/>
              </a:lnSpc>
              <a:buFont typeface="Arial"/>
              <a:buChar char="•"/>
            </a:pPr>
            <a:r>
              <a:rPr lang="en-US" sz="3000" dirty="0">
                <a:solidFill>
                  <a:srgbClr val="1A3154"/>
                </a:solidFill>
                <a:latin typeface="Open Sans"/>
              </a:rPr>
              <a:t>When was the last time you had a complete physical?</a:t>
            </a:r>
          </a:p>
          <a:p>
            <a:pPr marL="647711" lvl="1" indent="-323856">
              <a:lnSpc>
                <a:spcPts val="4200"/>
              </a:lnSpc>
              <a:buFont typeface="Arial"/>
              <a:buChar char="•"/>
            </a:pPr>
            <a:r>
              <a:rPr lang="en-US" sz="3000" dirty="0">
                <a:solidFill>
                  <a:srgbClr val="1A3154"/>
                </a:solidFill>
                <a:latin typeface="Open Sans"/>
              </a:rPr>
              <a:t>What health issues have you been willfully neglecting or need to follow up on?</a:t>
            </a:r>
          </a:p>
          <a:p>
            <a:pPr marL="647711" lvl="1" indent="-323856">
              <a:lnSpc>
                <a:spcPts val="4200"/>
              </a:lnSpc>
              <a:buFont typeface="Arial"/>
              <a:buChar char="•"/>
            </a:pPr>
            <a:r>
              <a:rPr lang="en-US" sz="3000" dirty="0">
                <a:solidFill>
                  <a:srgbClr val="1A3154"/>
                </a:solidFill>
                <a:latin typeface="Open Sans"/>
              </a:rPr>
              <a:t>What do you do to help you relax and take time for yourself?</a:t>
            </a:r>
          </a:p>
          <a:p>
            <a:pPr marL="647711" lvl="1" indent="-323856">
              <a:lnSpc>
                <a:spcPts val="4200"/>
              </a:lnSpc>
              <a:buFont typeface="Arial"/>
              <a:buChar char="•"/>
            </a:pPr>
            <a:r>
              <a:rPr lang="en-US" sz="3000" dirty="0">
                <a:solidFill>
                  <a:srgbClr val="1A3154"/>
                </a:solidFill>
                <a:latin typeface="Open Sans"/>
              </a:rPr>
              <a:t>What are some of your creative outlets to help you unwind and free your mind?</a:t>
            </a:r>
          </a:p>
          <a:p>
            <a:pPr>
              <a:lnSpc>
                <a:spcPts val="4200"/>
              </a:lnSpc>
            </a:pPr>
            <a:endParaRPr lang="en-US" sz="3000" dirty="0">
              <a:solidFill>
                <a:srgbClr val="1A3154"/>
              </a:solidFill>
              <a:latin typeface="Open Sans"/>
            </a:endParaRP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
        <p:nvSpPr>
          <p:cNvPr id="10" name="TextBox 10"/>
          <p:cNvSpPr txBox="1"/>
          <p:nvPr/>
        </p:nvSpPr>
        <p:spPr>
          <a:xfrm>
            <a:off x="12505545" y="2130114"/>
            <a:ext cx="5434475" cy="5155386"/>
          </a:xfrm>
          <a:prstGeom prst="rect">
            <a:avLst/>
          </a:prstGeom>
        </p:spPr>
        <p:txBody>
          <a:bodyPr lIns="0" tIns="0" rIns="0" bIns="0" rtlCol="0" anchor="t">
            <a:spAutoFit/>
          </a:bodyPr>
          <a:lstStyle/>
          <a:p>
            <a:pPr algn="ctr">
              <a:lnSpc>
                <a:spcPts val="4479"/>
              </a:lnSpc>
              <a:spcBef>
                <a:spcPct val="0"/>
              </a:spcBef>
            </a:pPr>
            <a:r>
              <a:rPr lang="en-US" sz="3199" dirty="0">
                <a:solidFill>
                  <a:schemeClr val="bg1"/>
                </a:solidFill>
                <a:latin typeface="Open Sans Bold"/>
              </a:rPr>
              <a:t>1 Corinthians 3:16-17 - 16 </a:t>
            </a:r>
            <a:r>
              <a:rPr lang="en-US" sz="3199" dirty="0">
                <a:solidFill>
                  <a:schemeClr val="bg1"/>
                </a:solidFill>
                <a:latin typeface="Open Sans"/>
              </a:rPr>
              <a:t>Do you not know that you are God's temple and that God's Spirit dwells in you? </a:t>
            </a:r>
            <a:r>
              <a:rPr lang="en-US" sz="3199" dirty="0">
                <a:solidFill>
                  <a:schemeClr val="bg1"/>
                </a:solidFill>
                <a:latin typeface="Open Sans Bold"/>
              </a:rPr>
              <a:t>17</a:t>
            </a:r>
            <a:r>
              <a:rPr lang="en-US" sz="3199" dirty="0">
                <a:solidFill>
                  <a:schemeClr val="bg1"/>
                </a:solidFill>
                <a:latin typeface="Open Sans"/>
              </a:rPr>
              <a:t> If anyone destroys God's temple, God will destroy him. For God's temple is holy, and you are that temple.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ATTITUDES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1435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81310" y="832545"/>
            <a:ext cx="14725380" cy="8842375"/>
          </a:xfrm>
          <a:prstGeom prst="rect">
            <a:avLst/>
          </a:prstGeom>
        </p:spPr>
        <p:txBody>
          <a:bodyPr lIns="0" tIns="0" rIns="0" bIns="0" rtlCol="0" anchor="t">
            <a:spAutoFit/>
          </a:bodyPr>
          <a:lstStyle/>
          <a:p>
            <a:pPr>
              <a:lnSpc>
                <a:spcPts val="4899"/>
              </a:lnSpc>
            </a:pPr>
            <a:r>
              <a:rPr lang="en-US" sz="3499">
                <a:solidFill>
                  <a:srgbClr val="1A3154"/>
                </a:solidFill>
                <a:latin typeface="Open Sans Bold"/>
              </a:rPr>
              <a:t>Romans 12:9-21</a:t>
            </a:r>
          </a:p>
          <a:p>
            <a:pPr>
              <a:lnSpc>
                <a:spcPts val="1960"/>
              </a:lnSpc>
            </a:pPr>
            <a:endParaRPr lang="en-US" sz="3499">
              <a:solidFill>
                <a:srgbClr val="1A3154"/>
              </a:solidFill>
              <a:latin typeface="Open Sans Bold"/>
            </a:endParaRPr>
          </a:p>
          <a:p>
            <a:pPr>
              <a:lnSpc>
                <a:spcPts val="4200"/>
              </a:lnSpc>
            </a:pPr>
            <a:r>
              <a:rPr lang="en-US" sz="3000">
                <a:solidFill>
                  <a:srgbClr val="1A3154"/>
                </a:solidFill>
                <a:latin typeface="Open Sans Bold"/>
              </a:rPr>
              <a:t>9 </a:t>
            </a:r>
            <a:r>
              <a:rPr lang="en-US" sz="3000">
                <a:solidFill>
                  <a:srgbClr val="1A3154"/>
                </a:solidFill>
                <a:latin typeface="Open Sans"/>
              </a:rPr>
              <a:t>Let love be genuine. Abhor what is evil; hold fast to what is good. </a:t>
            </a:r>
            <a:r>
              <a:rPr lang="en-US" sz="3000">
                <a:solidFill>
                  <a:srgbClr val="1A3154"/>
                </a:solidFill>
                <a:latin typeface="Open Sans Bold"/>
              </a:rPr>
              <a:t>10</a:t>
            </a:r>
            <a:r>
              <a:rPr lang="en-US" sz="3000">
                <a:solidFill>
                  <a:srgbClr val="1A3154"/>
                </a:solidFill>
                <a:latin typeface="Open Sans"/>
              </a:rPr>
              <a:t> Love one another with brotherly affection. Outdo one another in showing honor. </a:t>
            </a:r>
            <a:r>
              <a:rPr lang="en-US" sz="3000">
                <a:solidFill>
                  <a:srgbClr val="1A3154"/>
                </a:solidFill>
                <a:latin typeface="Open Sans Bold"/>
              </a:rPr>
              <a:t>11</a:t>
            </a:r>
            <a:r>
              <a:rPr lang="en-US" sz="3000">
                <a:solidFill>
                  <a:srgbClr val="1A3154"/>
                </a:solidFill>
                <a:latin typeface="Open Sans"/>
              </a:rPr>
              <a:t> Do not be slothful in zeal, be fervent in spirit, serve the Lord. </a:t>
            </a:r>
            <a:r>
              <a:rPr lang="en-US" sz="3000">
                <a:solidFill>
                  <a:srgbClr val="1A3154"/>
                </a:solidFill>
                <a:latin typeface="Open Sans Bold"/>
              </a:rPr>
              <a:t>12</a:t>
            </a:r>
            <a:r>
              <a:rPr lang="en-US" sz="3000">
                <a:solidFill>
                  <a:srgbClr val="1A3154"/>
                </a:solidFill>
                <a:latin typeface="Open Sans"/>
              </a:rPr>
              <a:t> Rejoice in hope, be patient in tribulation, be constant in prayer. </a:t>
            </a:r>
            <a:r>
              <a:rPr lang="en-US" sz="3000">
                <a:solidFill>
                  <a:srgbClr val="1A3154"/>
                </a:solidFill>
                <a:latin typeface="Open Sans Bold"/>
              </a:rPr>
              <a:t>13</a:t>
            </a:r>
            <a:r>
              <a:rPr lang="en-US" sz="3000">
                <a:solidFill>
                  <a:srgbClr val="1A3154"/>
                </a:solidFill>
                <a:latin typeface="Open Sans"/>
              </a:rPr>
              <a:t> Contribute to the needs of the saints and seek to show hospitality. </a:t>
            </a:r>
            <a:r>
              <a:rPr lang="en-US" sz="3000">
                <a:solidFill>
                  <a:srgbClr val="1A3154"/>
                </a:solidFill>
                <a:latin typeface="Open Sans Bold"/>
              </a:rPr>
              <a:t>14</a:t>
            </a:r>
            <a:r>
              <a:rPr lang="en-US" sz="3000">
                <a:solidFill>
                  <a:srgbClr val="1A3154"/>
                </a:solidFill>
                <a:latin typeface="Open Sans"/>
              </a:rPr>
              <a:t> Bless those who persecute you; bless and do not curse them. </a:t>
            </a:r>
            <a:r>
              <a:rPr lang="en-US" sz="3000">
                <a:solidFill>
                  <a:srgbClr val="1A3154"/>
                </a:solidFill>
                <a:latin typeface="Open Sans Bold"/>
              </a:rPr>
              <a:t>15</a:t>
            </a:r>
            <a:r>
              <a:rPr lang="en-US" sz="3000">
                <a:solidFill>
                  <a:srgbClr val="1A3154"/>
                </a:solidFill>
                <a:latin typeface="Open Sans"/>
              </a:rPr>
              <a:t> Rejoice with those who rejoice, weep with those who weep. </a:t>
            </a:r>
            <a:r>
              <a:rPr lang="en-US" sz="3000">
                <a:solidFill>
                  <a:srgbClr val="1A3154"/>
                </a:solidFill>
                <a:latin typeface="Open Sans Bold"/>
              </a:rPr>
              <a:t>16</a:t>
            </a:r>
            <a:r>
              <a:rPr lang="en-US" sz="3000">
                <a:solidFill>
                  <a:srgbClr val="1A3154"/>
                </a:solidFill>
                <a:latin typeface="Open Sans"/>
              </a:rPr>
              <a:t> Live in harmony with one another. Do not be haughty, but associate with the lowly. Never be wise in your own sight. </a:t>
            </a:r>
            <a:r>
              <a:rPr lang="en-US" sz="3000">
                <a:solidFill>
                  <a:srgbClr val="1A3154"/>
                </a:solidFill>
                <a:latin typeface="Open Sans Bold"/>
              </a:rPr>
              <a:t>17</a:t>
            </a:r>
            <a:r>
              <a:rPr lang="en-US" sz="3000">
                <a:solidFill>
                  <a:srgbClr val="1A3154"/>
                </a:solidFill>
                <a:latin typeface="Open Sans"/>
              </a:rPr>
              <a:t> Repay no one evil for evil, but give thought to do what is honorable in the sight of all. </a:t>
            </a:r>
            <a:r>
              <a:rPr lang="en-US" sz="3000">
                <a:solidFill>
                  <a:srgbClr val="1A3154"/>
                </a:solidFill>
                <a:latin typeface="Open Sans Bold"/>
              </a:rPr>
              <a:t>18</a:t>
            </a:r>
            <a:r>
              <a:rPr lang="en-US" sz="3000">
                <a:solidFill>
                  <a:srgbClr val="1A3154"/>
                </a:solidFill>
                <a:latin typeface="Open Sans"/>
              </a:rPr>
              <a:t> If possible, so far as it depends on you, live peaceably with all. </a:t>
            </a:r>
            <a:r>
              <a:rPr lang="en-US" sz="3000">
                <a:solidFill>
                  <a:srgbClr val="1A3154"/>
                </a:solidFill>
                <a:latin typeface="Open Sans Bold"/>
              </a:rPr>
              <a:t>19</a:t>
            </a:r>
            <a:r>
              <a:rPr lang="en-US" sz="3000">
                <a:solidFill>
                  <a:srgbClr val="1A3154"/>
                </a:solidFill>
                <a:latin typeface="Open Sans"/>
              </a:rPr>
              <a:t> Beloved, never avenge yourselves, but leave it to the wrath of God, for it is written, “Vengeance is mine, I will repay, says the Lord.” </a:t>
            </a:r>
            <a:r>
              <a:rPr lang="en-US" sz="3000">
                <a:solidFill>
                  <a:srgbClr val="1A3154"/>
                </a:solidFill>
                <a:latin typeface="Open Sans Bold"/>
              </a:rPr>
              <a:t>20</a:t>
            </a:r>
            <a:r>
              <a:rPr lang="en-US" sz="3000">
                <a:solidFill>
                  <a:srgbClr val="1A3154"/>
                </a:solidFill>
                <a:latin typeface="Open Sans"/>
              </a:rPr>
              <a:t> To the contrary, “If your enemy is hungry, feed him; if he is thirsty, give him something to drink; for by so doing you will heap burning coals on his head.” </a:t>
            </a:r>
            <a:r>
              <a:rPr lang="en-US" sz="3000">
                <a:solidFill>
                  <a:srgbClr val="1A3154"/>
                </a:solidFill>
                <a:latin typeface="Open Sans Bold"/>
              </a:rPr>
              <a:t>21</a:t>
            </a:r>
            <a:r>
              <a:rPr lang="en-US" sz="3000">
                <a:solidFill>
                  <a:srgbClr val="1A3154"/>
                </a:solidFill>
                <a:latin typeface="Open Sans"/>
              </a:rPr>
              <a:t> Do not be overcome by evil, but overcome evil with good. </a:t>
            </a:r>
          </a:p>
          <a:p>
            <a:pPr>
              <a:lnSpc>
                <a:spcPts val="4200"/>
              </a:lnSpc>
            </a:pPr>
            <a:endParaRPr lang="en-US" sz="300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216775"/>
            <a:ext cx="1688395" cy="291558"/>
            <a:chOff x="0" y="0"/>
            <a:chExt cx="4914020" cy="848571"/>
          </a:xfrm>
        </p:grpSpPr>
        <p:sp>
          <p:nvSpPr>
            <p:cNvPr id="10" name="Freeform 10"/>
            <p:cNvSpPr/>
            <p:nvPr/>
          </p:nvSpPr>
          <p:spPr>
            <a:xfrm>
              <a:off x="0" y="0"/>
              <a:ext cx="4914020" cy="848571"/>
            </a:xfrm>
            <a:custGeom>
              <a:avLst/>
              <a:gdLst/>
              <a:ahLst/>
              <a:cxnLst/>
              <a:rect l="l" t="t" r="r" b="b"/>
              <a:pathLst>
                <a:path w="4914020" h="848571">
                  <a:moveTo>
                    <a:pt x="0" y="0"/>
                  </a:moveTo>
                  <a:lnTo>
                    <a:pt x="4914020" y="0"/>
                  </a:lnTo>
                  <a:lnTo>
                    <a:pt x="4914020" y="848571"/>
                  </a:lnTo>
                  <a:lnTo>
                    <a:pt x="0" y="848571"/>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28675"/>
            <a:ext cx="9935396" cy="1358589"/>
          </a:xfrm>
          <a:prstGeom prst="rect">
            <a:avLst/>
          </a:prstGeom>
        </p:spPr>
        <p:txBody>
          <a:bodyPr lIns="0" tIns="0" rIns="0" bIns="0" rtlCol="0" anchor="t">
            <a:spAutoFit/>
          </a:bodyPr>
          <a:lstStyle/>
          <a:p>
            <a:pPr>
              <a:lnSpc>
                <a:spcPts val="10692"/>
              </a:lnSpc>
            </a:pPr>
            <a:r>
              <a:rPr lang="en-US" sz="7637">
                <a:solidFill>
                  <a:srgbClr val="1A3154"/>
                </a:solidFill>
                <a:latin typeface="Helvetica Bold"/>
              </a:rPr>
              <a:t>ATTITUDES</a:t>
            </a:r>
          </a:p>
        </p:txBody>
      </p:sp>
      <p:sp>
        <p:nvSpPr>
          <p:cNvPr id="5" name="TextBox 5"/>
          <p:cNvSpPr txBox="1"/>
          <p:nvPr/>
        </p:nvSpPr>
        <p:spPr>
          <a:xfrm>
            <a:off x="1028700" y="2814493"/>
            <a:ext cx="10769827" cy="4001224"/>
          </a:xfrm>
          <a:prstGeom prst="rect">
            <a:avLst/>
          </a:prstGeom>
        </p:spPr>
        <p:txBody>
          <a:bodyPr lIns="0" tIns="0" rIns="0" bIns="0" rtlCol="0" anchor="t">
            <a:spAutoFit/>
          </a:bodyPr>
          <a:lstStyle/>
          <a:p>
            <a:pPr marL="690890" lvl="1" indent="-345445">
              <a:lnSpc>
                <a:spcPts val="4480"/>
              </a:lnSpc>
              <a:buFont typeface="Arial"/>
              <a:buChar char="•"/>
            </a:pPr>
            <a:r>
              <a:rPr lang="en-US" sz="3200" dirty="0">
                <a:solidFill>
                  <a:srgbClr val="1A3154"/>
                </a:solidFill>
                <a:latin typeface="Open Sans Bold"/>
              </a:rPr>
              <a:t>NO ONE AND NOTHING MAKES YOU FEEL, THINK, OR DO ANYTHING. </a:t>
            </a:r>
          </a:p>
          <a:p>
            <a:pPr marL="690890" lvl="1" indent="-345445">
              <a:lnSpc>
                <a:spcPts val="4480"/>
              </a:lnSpc>
              <a:buFont typeface="Arial"/>
              <a:buChar char="•"/>
            </a:pPr>
            <a:r>
              <a:rPr lang="en-US" sz="3200" dirty="0">
                <a:solidFill>
                  <a:srgbClr val="1A3154"/>
                </a:solidFill>
                <a:latin typeface="Open Sans Bold"/>
              </a:rPr>
              <a:t>YOU CHOOSE HOW YOU WILL REACT AND RESPOND TO OTHERS AND SITUATIONS.</a:t>
            </a:r>
          </a:p>
          <a:p>
            <a:pPr marL="690890" lvl="1" indent="-345445">
              <a:lnSpc>
                <a:spcPts val="4480"/>
              </a:lnSpc>
              <a:buFont typeface="Arial"/>
              <a:buChar char="•"/>
            </a:pPr>
            <a:r>
              <a:rPr lang="en-US" sz="3200" dirty="0">
                <a:solidFill>
                  <a:srgbClr val="1A3154"/>
                </a:solidFill>
                <a:latin typeface="Open Sans"/>
              </a:rPr>
              <a:t>Where are you with your attitude?</a:t>
            </a:r>
          </a:p>
          <a:p>
            <a:pPr marL="690890" lvl="1" indent="-345445">
              <a:lnSpc>
                <a:spcPts val="4480"/>
              </a:lnSpc>
              <a:buFont typeface="Arial"/>
              <a:buChar char="•"/>
            </a:pPr>
            <a:r>
              <a:rPr lang="en-US" sz="3200" dirty="0">
                <a:solidFill>
                  <a:srgbClr val="1A3154"/>
                </a:solidFill>
                <a:latin typeface="Open Sans"/>
              </a:rPr>
              <a:t>What areas do you need to improve? </a:t>
            </a:r>
          </a:p>
          <a:p>
            <a:pPr>
              <a:lnSpc>
                <a:spcPts val="4480"/>
              </a:lnSpc>
            </a:pPr>
            <a:endParaRPr lang="en-US" sz="3200" dirty="0">
              <a:solidFill>
                <a:srgbClr val="1A3154"/>
              </a:solidFill>
              <a:latin typeface="Open Sans"/>
            </a:endParaRP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ROLES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28675"/>
            <a:ext cx="9935396" cy="1358589"/>
          </a:xfrm>
          <a:prstGeom prst="rect">
            <a:avLst/>
          </a:prstGeom>
        </p:spPr>
        <p:txBody>
          <a:bodyPr lIns="0" tIns="0" rIns="0" bIns="0" rtlCol="0" anchor="t">
            <a:spAutoFit/>
          </a:bodyPr>
          <a:lstStyle/>
          <a:p>
            <a:pPr>
              <a:lnSpc>
                <a:spcPts val="10692"/>
              </a:lnSpc>
            </a:pPr>
            <a:r>
              <a:rPr lang="en-US" sz="7637">
                <a:solidFill>
                  <a:srgbClr val="1A3154"/>
                </a:solidFill>
                <a:latin typeface="Helvetica Bold"/>
              </a:rPr>
              <a:t>ROLES</a:t>
            </a:r>
          </a:p>
        </p:txBody>
      </p:sp>
      <p:sp>
        <p:nvSpPr>
          <p:cNvPr id="5" name="TextBox 5"/>
          <p:cNvSpPr txBox="1"/>
          <p:nvPr/>
        </p:nvSpPr>
        <p:spPr>
          <a:xfrm>
            <a:off x="955477" y="2936739"/>
            <a:ext cx="10769827" cy="2887979"/>
          </a:xfrm>
          <a:prstGeom prst="rect">
            <a:avLst/>
          </a:prstGeom>
        </p:spPr>
        <p:txBody>
          <a:bodyPr lIns="0" tIns="0" rIns="0" bIns="0" rtlCol="0" anchor="t">
            <a:spAutoFit/>
          </a:bodyPr>
          <a:lstStyle/>
          <a:p>
            <a:pPr marL="712480" lvl="1" indent="-356240">
              <a:lnSpc>
                <a:spcPts val="4620"/>
              </a:lnSpc>
              <a:buFont typeface="Arial"/>
              <a:buChar char="•"/>
            </a:pPr>
            <a:r>
              <a:rPr lang="en-US" sz="3300" dirty="0">
                <a:solidFill>
                  <a:srgbClr val="1A3154"/>
                </a:solidFill>
                <a:latin typeface="Open Sans"/>
              </a:rPr>
              <a:t>How can you improve your roles at home?</a:t>
            </a:r>
          </a:p>
          <a:p>
            <a:pPr marL="712480" lvl="1" indent="-356240">
              <a:lnSpc>
                <a:spcPts val="4620"/>
              </a:lnSpc>
              <a:buFont typeface="Arial"/>
              <a:buChar char="•"/>
            </a:pPr>
            <a:r>
              <a:rPr lang="en-US" sz="3300" dirty="0">
                <a:solidFill>
                  <a:srgbClr val="1A3154"/>
                </a:solidFill>
                <a:latin typeface="Open Sans"/>
              </a:rPr>
              <a:t>How can you improve your role in the church?</a:t>
            </a:r>
          </a:p>
          <a:p>
            <a:pPr marL="712480" lvl="1" indent="-356240">
              <a:lnSpc>
                <a:spcPts val="4620"/>
              </a:lnSpc>
              <a:buFont typeface="Arial"/>
              <a:buChar char="•"/>
            </a:pPr>
            <a:r>
              <a:rPr lang="en-US" sz="3300" dirty="0">
                <a:solidFill>
                  <a:srgbClr val="1A3154"/>
                </a:solidFill>
                <a:latin typeface="Open Sans"/>
              </a:rPr>
              <a:t>How can you become a greater influence for Christ on your job?</a:t>
            </a:r>
          </a:p>
          <a:p>
            <a:pPr>
              <a:lnSpc>
                <a:spcPts val="4620"/>
              </a:lnSpc>
            </a:pPr>
            <a:endParaRPr lang="en-US" sz="3300" dirty="0">
              <a:solidFill>
                <a:srgbClr val="1A3154"/>
              </a:solidFill>
              <a:latin typeface="Open Sans"/>
            </a:endParaRP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
        <p:nvSpPr>
          <p:cNvPr id="10" name="TextBox 10"/>
          <p:cNvSpPr txBox="1"/>
          <p:nvPr/>
        </p:nvSpPr>
        <p:spPr>
          <a:xfrm>
            <a:off x="12483796" y="1550832"/>
            <a:ext cx="5434475" cy="5155386"/>
          </a:xfrm>
          <a:prstGeom prst="rect">
            <a:avLst/>
          </a:prstGeom>
        </p:spPr>
        <p:txBody>
          <a:bodyPr lIns="0" tIns="0" rIns="0" bIns="0" rtlCol="0" anchor="t">
            <a:spAutoFit/>
          </a:bodyPr>
          <a:lstStyle/>
          <a:p>
            <a:pPr algn="ctr">
              <a:lnSpc>
                <a:spcPts val="4479"/>
              </a:lnSpc>
              <a:spcBef>
                <a:spcPct val="0"/>
              </a:spcBef>
            </a:pPr>
            <a:r>
              <a:rPr lang="en-US" sz="3199" dirty="0">
                <a:solidFill>
                  <a:schemeClr val="bg1"/>
                </a:solidFill>
                <a:latin typeface="Open Sans Bold"/>
              </a:rPr>
              <a:t>Ephesians 5:15-17 - 15 </a:t>
            </a:r>
            <a:r>
              <a:rPr lang="en-US" sz="3199" dirty="0">
                <a:solidFill>
                  <a:schemeClr val="bg1"/>
                </a:solidFill>
                <a:latin typeface="Open Sans"/>
              </a:rPr>
              <a:t>Look carefully then how you walk, not as unwise but as wise, </a:t>
            </a:r>
            <a:r>
              <a:rPr lang="en-US" sz="3199" dirty="0">
                <a:solidFill>
                  <a:schemeClr val="bg1"/>
                </a:solidFill>
                <a:latin typeface="Open Sans Bold"/>
              </a:rPr>
              <a:t>16</a:t>
            </a:r>
            <a:r>
              <a:rPr lang="en-US" sz="3199" dirty="0">
                <a:solidFill>
                  <a:schemeClr val="bg1"/>
                </a:solidFill>
                <a:latin typeface="Open Sans"/>
              </a:rPr>
              <a:t> making the best use of the time, because the days are evil. </a:t>
            </a:r>
            <a:r>
              <a:rPr lang="en-US" sz="3199" dirty="0">
                <a:solidFill>
                  <a:schemeClr val="bg1"/>
                </a:solidFill>
                <a:latin typeface="Open Sans Bold"/>
              </a:rPr>
              <a:t>17 </a:t>
            </a:r>
            <a:r>
              <a:rPr lang="en-US" sz="3199" dirty="0">
                <a:solidFill>
                  <a:schemeClr val="bg1"/>
                </a:solidFill>
                <a:latin typeface="Open Sans"/>
              </a:rPr>
              <a:t>Therefore do not be foolish, but understand what the will of the Lord is.</a:t>
            </a:r>
          </a:p>
          <a:p>
            <a:pPr algn="ctr">
              <a:lnSpc>
                <a:spcPts val="4479"/>
              </a:lnSpc>
              <a:spcBef>
                <a:spcPct val="0"/>
              </a:spcBef>
            </a:pPr>
            <a:endParaRPr lang="en-US" sz="3199" dirty="0">
              <a:solidFill>
                <a:schemeClr val="bg1"/>
              </a:solidFill>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1703378" y="971550"/>
            <a:ext cx="14725380" cy="3181349"/>
          </a:xfrm>
          <a:prstGeom prst="rect">
            <a:avLst/>
          </a:prstGeom>
        </p:spPr>
        <p:txBody>
          <a:bodyPr lIns="0" tIns="0" rIns="0" bIns="0" rtlCol="0" anchor="t">
            <a:spAutoFit/>
          </a:bodyPr>
          <a:lstStyle/>
          <a:p>
            <a:pPr marL="647711" lvl="1" indent="-323856">
              <a:lnSpc>
                <a:spcPts val="4200"/>
              </a:lnSpc>
              <a:buFont typeface="Arial"/>
              <a:buChar char="•"/>
            </a:pPr>
            <a:r>
              <a:rPr lang="en-US" sz="3000" dirty="0">
                <a:solidFill>
                  <a:srgbClr val="1A3154"/>
                </a:solidFill>
                <a:latin typeface="Open Sans Bold"/>
              </a:rPr>
              <a:t>I Corinthians 3:1-3 - </a:t>
            </a:r>
            <a:r>
              <a:rPr lang="en-US" sz="3000" dirty="0">
                <a:solidFill>
                  <a:srgbClr val="1A3154"/>
                </a:solidFill>
                <a:latin typeface="Open Sans"/>
              </a:rPr>
              <a:t>But I, brothers, could not address you as spiritual people, but as people of the flesh, as infants in Christ. </a:t>
            </a:r>
            <a:r>
              <a:rPr lang="en-US" sz="3000" dirty="0">
                <a:solidFill>
                  <a:srgbClr val="1A3154"/>
                </a:solidFill>
                <a:latin typeface="Open Sans Bold"/>
              </a:rPr>
              <a:t>2</a:t>
            </a:r>
            <a:r>
              <a:rPr lang="en-US" sz="3000" dirty="0">
                <a:solidFill>
                  <a:srgbClr val="1A3154"/>
                </a:solidFill>
                <a:latin typeface="Open Sans"/>
              </a:rPr>
              <a:t> I fed you with milk, not solid food, for you were not ready for it. And even now you are not yet ready, </a:t>
            </a:r>
            <a:r>
              <a:rPr lang="en-US" sz="3000" dirty="0">
                <a:solidFill>
                  <a:srgbClr val="1A3154"/>
                </a:solidFill>
                <a:latin typeface="Open Sans Bold"/>
              </a:rPr>
              <a:t>3</a:t>
            </a:r>
            <a:r>
              <a:rPr lang="en-US" sz="3000" dirty="0">
                <a:solidFill>
                  <a:srgbClr val="1A3154"/>
                </a:solidFill>
                <a:latin typeface="Open Sans"/>
              </a:rPr>
              <a:t> for you are still of the flesh. For while there is jealousy and strife among you, are you not of the flesh and behaving only in a human way?</a:t>
            </a:r>
          </a:p>
          <a:p>
            <a:pPr>
              <a:lnSpc>
                <a:spcPts val="4200"/>
              </a:lnSpc>
            </a:pPr>
            <a:endParaRPr lang="en-US" sz="3000" dirty="0">
              <a:solidFill>
                <a:srgbClr val="1A3154"/>
              </a:solidFill>
              <a:latin typeface="Open Sans"/>
            </a:endParaRP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
        <p:nvSpPr>
          <p:cNvPr id="13" name="TextBox 13"/>
          <p:cNvSpPr txBox="1"/>
          <p:nvPr/>
        </p:nvSpPr>
        <p:spPr>
          <a:xfrm>
            <a:off x="1703378" y="4731596"/>
            <a:ext cx="14725380" cy="3181349"/>
          </a:xfrm>
          <a:prstGeom prst="rect">
            <a:avLst/>
          </a:prstGeom>
        </p:spPr>
        <p:txBody>
          <a:bodyPr lIns="0" tIns="0" rIns="0" bIns="0" rtlCol="0" anchor="t">
            <a:spAutoFit/>
          </a:bodyPr>
          <a:lstStyle/>
          <a:p>
            <a:pPr marL="647711" lvl="1" indent="-323856">
              <a:lnSpc>
                <a:spcPts val="4200"/>
              </a:lnSpc>
              <a:buFont typeface="Arial"/>
              <a:buChar char="•"/>
            </a:pPr>
            <a:r>
              <a:rPr lang="en-US" sz="3000">
                <a:solidFill>
                  <a:srgbClr val="1A3154"/>
                </a:solidFill>
                <a:latin typeface="Open Sans Bold"/>
              </a:rPr>
              <a:t>Hebrews 5:12-14</a:t>
            </a:r>
            <a:r>
              <a:rPr lang="en-US" sz="3000">
                <a:solidFill>
                  <a:srgbClr val="1A3154"/>
                </a:solidFill>
                <a:latin typeface="Open Sans"/>
              </a:rPr>
              <a:t> - </a:t>
            </a:r>
            <a:r>
              <a:rPr lang="en-US" sz="3000">
                <a:solidFill>
                  <a:srgbClr val="1A3154"/>
                </a:solidFill>
                <a:latin typeface="Open Sans Bold"/>
              </a:rPr>
              <a:t>12</a:t>
            </a:r>
            <a:r>
              <a:rPr lang="en-US" sz="3000">
                <a:solidFill>
                  <a:srgbClr val="1A3154"/>
                </a:solidFill>
                <a:latin typeface="Open Sans"/>
              </a:rPr>
              <a:t> For though by this time you ought to be teachers, you need someone to teach you again the basic principles of the oracles of God. You need milk, not solid food, </a:t>
            </a:r>
            <a:r>
              <a:rPr lang="en-US" sz="3000">
                <a:solidFill>
                  <a:srgbClr val="1A3154"/>
                </a:solidFill>
                <a:latin typeface="Open Sans Bold"/>
              </a:rPr>
              <a:t>13</a:t>
            </a:r>
            <a:r>
              <a:rPr lang="en-US" sz="3000">
                <a:solidFill>
                  <a:srgbClr val="1A3154"/>
                </a:solidFill>
                <a:latin typeface="Open Sans"/>
              </a:rPr>
              <a:t> for everyone who lives on milk is unskilled in the word of righteousness, since he is a child. </a:t>
            </a:r>
            <a:r>
              <a:rPr lang="en-US" sz="3000">
                <a:solidFill>
                  <a:srgbClr val="1A3154"/>
                </a:solidFill>
                <a:latin typeface="Open Sans Bold"/>
              </a:rPr>
              <a:t>14 </a:t>
            </a:r>
            <a:r>
              <a:rPr lang="en-US" sz="3000">
                <a:solidFill>
                  <a:srgbClr val="1A3154"/>
                </a:solidFill>
                <a:latin typeface="Open Sans"/>
              </a:rPr>
              <a:t>But solid food is for the mature, for those who have their powers of discernment trained by constant practice to distinguish good from evil.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3292330" y="2980263"/>
            <a:ext cx="11703341" cy="392020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MARRIAGE/</a:t>
            </a:r>
          </a:p>
          <a:p>
            <a:pPr algn="ctr">
              <a:lnSpc>
                <a:spcPts val="15450"/>
              </a:lnSpc>
            </a:pPr>
            <a:r>
              <a:rPr lang="en-US" sz="11036">
                <a:solidFill>
                  <a:srgbClr val="FFFFFF"/>
                </a:solidFill>
                <a:latin typeface="Helvetica Bold"/>
              </a:rPr>
              <a:t>RELATIONSHIPS</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grpSp>
        <p:nvGrpSpPr>
          <p:cNvPr id="2" name="Group 2"/>
          <p:cNvGrpSpPr/>
          <p:nvPr/>
        </p:nvGrpSpPr>
        <p:grpSpPr>
          <a:xfrm>
            <a:off x="0" y="-335929"/>
            <a:ext cx="12182445" cy="11048834"/>
            <a:chOff x="0" y="0"/>
            <a:chExt cx="4120975" cy="3737507"/>
          </a:xfrm>
        </p:grpSpPr>
        <p:sp>
          <p:nvSpPr>
            <p:cNvPr id="3" name="Freeform 3"/>
            <p:cNvSpPr/>
            <p:nvPr/>
          </p:nvSpPr>
          <p:spPr>
            <a:xfrm>
              <a:off x="0" y="0"/>
              <a:ext cx="4120975" cy="3737507"/>
            </a:xfrm>
            <a:custGeom>
              <a:avLst/>
              <a:gdLst/>
              <a:ahLst/>
              <a:cxnLst/>
              <a:rect l="l" t="t" r="r" b="b"/>
              <a:pathLst>
                <a:path w="4120975" h="3737507">
                  <a:moveTo>
                    <a:pt x="0" y="0"/>
                  </a:moveTo>
                  <a:lnTo>
                    <a:pt x="4120975" y="0"/>
                  </a:lnTo>
                  <a:lnTo>
                    <a:pt x="4120975" y="3737507"/>
                  </a:lnTo>
                  <a:lnTo>
                    <a:pt x="0" y="3737507"/>
                  </a:lnTo>
                  <a:close/>
                </a:path>
              </a:pathLst>
            </a:custGeom>
            <a:solidFill>
              <a:srgbClr val="FFFFFF"/>
            </a:solidFill>
          </p:spPr>
        </p:sp>
      </p:grpSp>
      <p:sp>
        <p:nvSpPr>
          <p:cNvPr id="4" name="TextBox 4"/>
          <p:cNvSpPr txBox="1"/>
          <p:nvPr/>
        </p:nvSpPr>
        <p:spPr>
          <a:xfrm>
            <a:off x="1028700" y="876300"/>
            <a:ext cx="10696604" cy="1065854"/>
          </a:xfrm>
          <a:prstGeom prst="rect">
            <a:avLst/>
          </a:prstGeom>
        </p:spPr>
        <p:txBody>
          <a:bodyPr lIns="0" tIns="0" rIns="0" bIns="0" rtlCol="0" anchor="t">
            <a:spAutoFit/>
          </a:bodyPr>
          <a:lstStyle/>
          <a:p>
            <a:pPr>
              <a:lnSpc>
                <a:spcPts val="8452"/>
              </a:lnSpc>
            </a:pPr>
            <a:r>
              <a:rPr lang="en-US" sz="6037">
                <a:solidFill>
                  <a:srgbClr val="1A3154"/>
                </a:solidFill>
                <a:latin typeface="Helvetica Bold"/>
              </a:rPr>
              <a:t>MARRIAGE/RELATIONSHIPS</a:t>
            </a:r>
          </a:p>
        </p:txBody>
      </p:sp>
      <p:sp>
        <p:nvSpPr>
          <p:cNvPr id="5" name="TextBox 5"/>
          <p:cNvSpPr txBox="1"/>
          <p:nvPr/>
        </p:nvSpPr>
        <p:spPr>
          <a:xfrm>
            <a:off x="955477" y="2936739"/>
            <a:ext cx="10769827" cy="3469004"/>
          </a:xfrm>
          <a:prstGeom prst="rect">
            <a:avLst/>
          </a:prstGeom>
        </p:spPr>
        <p:txBody>
          <a:bodyPr lIns="0" tIns="0" rIns="0" bIns="0" rtlCol="0" anchor="t">
            <a:spAutoFit/>
          </a:bodyPr>
          <a:lstStyle/>
          <a:p>
            <a:pPr marL="712480" lvl="1" indent="-356240">
              <a:lnSpc>
                <a:spcPts val="4620"/>
              </a:lnSpc>
              <a:buFont typeface="Arial"/>
              <a:buChar char="•"/>
            </a:pPr>
            <a:r>
              <a:rPr lang="en-US" sz="3300" dirty="0">
                <a:solidFill>
                  <a:srgbClr val="1A3154"/>
                </a:solidFill>
                <a:latin typeface="Open Sans"/>
              </a:rPr>
              <a:t>How would you rate yourself and your current communication in your relationships?</a:t>
            </a:r>
          </a:p>
          <a:p>
            <a:pPr marL="712480" lvl="1" indent="-356240">
              <a:lnSpc>
                <a:spcPts val="4620"/>
              </a:lnSpc>
              <a:buFont typeface="Arial"/>
              <a:buChar char="•"/>
            </a:pPr>
            <a:r>
              <a:rPr lang="en-US" sz="3300" dirty="0">
                <a:solidFill>
                  <a:srgbClr val="1A3154"/>
                </a:solidFill>
                <a:latin typeface="Open Sans"/>
              </a:rPr>
              <a:t>Where do you see the need for improvement?</a:t>
            </a:r>
          </a:p>
          <a:p>
            <a:pPr marL="712480" lvl="1" indent="-356240">
              <a:lnSpc>
                <a:spcPts val="4620"/>
              </a:lnSpc>
              <a:buFont typeface="Arial"/>
              <a:buChar char="•"/>
            </a:pPr>
            <a:r>
              <a:rPr lang="en-US" sz="3300" dirty="0">
                <a:solidFill>
                  <a:srgbClr val="1A3154"/>
                </a:solidFill>
                <a:latin typeface="Open Sans"/>
              </a:rPr>
              <a:t>Do you need to stop hoarding your feelings and become more open and honest?</a:t>
            </a:r>
          </a:p>
          <a:p>
            <a:pPr>
              <a:lnSpc>
                <a:spcPts val="4620"/>
              </a:lnSpc>
            </a:pPr>
            <a:endParaRPr lang="en-US" sz="3300" dirty="0">
              <a:solidFill>
                <a:srgbClr val="1A3154"/>
              </a:solidFill>
              <a:latin typeface="Open Sans"/>
            </a:endParaRPr>
          </a:p>
        </p:txBody>
      </p:sp>
      <p:grpSp>
        <p:nvGrpSpPr>
          <p:cNvPr id="6" name="Group 6"/>
          <p:cNvGrpSpPr/>
          <p:nvPr/>
        </p:nvGrpSpPr>
        <p:grpSpPr>
          <a:xfrm>
            <a:off x="511446" y="8573279"/>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8" name="Group 8"/>
          <p:cNvGrpSpPr/>
          <p:nvPr/>
        </p:nvGrpSpPr>
        <p:grpSpPr>
          <a:xfrm>
            <a:off x="1127781" y="2187264"/>
            <a:ext cx="6842709" cy="145167"/>
            <a:chOff x="0" y="0"/>
            <a:chExt cx="13321456" cy="282613"/>
          </a:xfrm>
        </p:grpSpPr>
        <p:sp>
          <p:nvSpPr>
            <p:cNvPr id="9" name="Freeform 9"/>
            <p:cNvSpPr/>
            <p:nvPr/>
          </p:nvSpPr>
          <p:spPr>
            <a:xfrm>
              <a:off x="0" y="0"/>
              <a:ext cx="13321455" cy="282613"/>
            </a:xfrm>
            <a:custGeom>
              <a:avLst/>
              <a:gdLst/>
              <a:ahLst/>
              <a:cxnLst/>
              <a:rect l="l" t="t" r="r" b="b"/>
              <a:pathLst>
                <a:path w="13321455" h="282613">
                  <a:moveTo>
                    <a:pt x="0" y="0"/>
                  </a:moveTo>
                  <a:lnTo>
                    <a:pt x="13321455" y="0"/>
                  </a:lnTo>
                  <a:lnTo>
                    <a:pt x="13321455" y="282613"/>
                  </a:lnTo>
                  <a:lnTo>
                    <a:pt x="0" y="282613"/>
                  </a:lnTo>
                  <a:close/>
                </a:path>
              </a:pathLst>
            </a:custGeom>
            <a:solidFill>
              <a:srgbClr val="BDA899"/>
            </a:solidFill>
          </p:spPr>
        </p:sp>
      </p:grpSp>
      <p:sp>
        <p:nvSpPr>
          <p:cNvPr id="10" name="TextBox 10"/>
          <p:cNvSpPr txBox="1"/>
          <p:nvPr/>
        </p:nvSpPr>
        <p:spPr>
          <a:xfrm>
            <a:off x="12483796" y="1550832"/>
            <a:ext cx="5434475" cy="7463710"/>
          </a:xfrm>
          <a:prstGeom prst="rect">
            <a:avLst/>
          </a:prstGeom>
        </p:spPr>
        <p:txBody>
          <a:bodyPr lIns="0" tIns="0" rIns="0" bIns="0" rtlCol="0" anchor="t">
            <a:spAutoFit/>
          </a:bodyPr>
          <a:lstStyle/>
          <a:p>
            <a:pPr algn="ctr">
              <a:lnSpc>
                <a:spcPts val="4479"/>
              </a:lnSpc>
              <a:spcBef>
                <a:spcPct val="0"/>
              </a:spcBef>
            </a:pPr>
            <a:r>
              <a:rPr lang="en-US" sz="3199" dirty="0">
                <a:solidFill>
                  <a:schemeClr val="bg1"/>
                </a:solidFill>
                <a:latin typeface="Open Sans Bold"/>
              </a:rPr>
              <a:t>1 Corinthians 13:4-7- </a:t>
            </a:r>
          </a:p>
          <a:p>
            <a:pPr algn="ctr">
              <a:lnSpc>
                <a:spcPts val="4479"/>
              </a:lnSpc>
              <a:spcBef>
                <a:spcPct val="0"/>
              </a:spcBef>
            </a:pPr>
            <a:r>
              <a:rPr lang="en-US" sz="3199" dirty="0">
                <a:solidFill>
                  <a:schemeClr val="bg1"/>
                </a:solidFill>
                <a:latin typeface="Open Sans Bold"/>
              </a:rPr>
              <a:t>4 </a:t>
            </a:r>
            <a:r>
              <a:rPr lang="en-US" sz="3199" dirty="0">
                <a:solidFill>
                  <a:schemeClr val="bg1"/>
                </a:solidFill>
                <a:latin typeface="Open Sans"/>
              </a:rPr>
              <a:t>Love is patient and kind; love does not envy or boast; it is not arrogant </a:t>
            </a:r>
            <a:r>
              <a:rPr lang="en-US" sz="3199" dirty="0">
                <a:solidFill>
                  <a:schemeClr val="bg1"/>
                </a:solidFill>
                <a:latin typeface="Open Sans Bold"/>
              </a:rPr>
              <a:t>5</a:t>
            </a:r>
            <a:r>
              <a:rPr lang="en-US" sz="3199" dirty="0">
                <a:solidFill>
                  <a:schemeClr val="bg1"/>
                </a:solidFill>
                <a:latin typeface="Open Sans"/>
              </a:rPr>
              <a:t> or rude. It does not insist on its own way; it is not irritable or resentful; </a:t>
            </a:r>
            <a:r>
              <a:rPr lang="en-US" sz="3199" dirty="0">
                <a:solidFill>
                  <a:schemeClr val="bg1"/>
                </a:solidFill>
                <a:latin typeface="Open Sans Bold"/>
              </a:rPr>
              <a:t>6</a:t>
            </a:r>
            <a:r>
              <a:rPr lang="en-US" sz="3199" dirty="0">
                <a:solidFill>
                  <a:schemeClr val="bg1"/>
                </a:solidFill>
                <a:latin typeface="Open Sans"/>
              </a:rPr>
              <a:t> it does not rejoice at wrongdoing, but rejoices with the truth. </a:t>
            </a:r>
            <a:r>
              <a:rPr lang="en-US" sz="3199" dirty="0">
                <a:solidFill>
                  <a:schemeClr val="bg1"/>
                </a:solidFill>
                <a:latin typeface="Open Sans Bold"/>
              </a:rPr>
              <a:t>7</a:t>
            </a:r>
            <a:r>
              <a:rPr lang="en-US" sz="3199" dirty="0">
                <a:solidFill>
                  <a:schemeClr val="bg1"/>
                </a:solidFill>
                <a:latin typeface="Open Sans"/>
              </a:rPr>
              <a:t> Love bears all things, believes all things, hopes all things, endures all things.</a:t>
            </a:r>
          </a:p>
          <a:p>
            <a:pPr algn="ctr">
              <a:lnSpc>
                <a:spcPts val="4479"/>
              </a:lnSpc>
              <a:spcBef>
                <a:spcPct val="0"/>
              </a:spcBef>
            </a:pPr>
            <a:endParaRPr lang="en-US" sz="3199" dirty="0">
              <a:solidFill>
                <a:schemeClr val="bg1"/>
              </a:solidFill>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4396"/>
            <a:ext cx="1981061" cy="6338207"/>
            <a:chOff x="0" y="0"/>
            <a:chExt cx="670137" cy="2144036"/>
          </a:xfrm>
        </p:grpSpPr>
        <p:sp>
          <p:nvSpPr>
            <p:cNvPr id="3" name="Freeform 3"/>
            <p:cNvSpPr/>
            <p:nvPr/>
          </p:nvSpPr>
          <p:spPr>
            <a:xfrm>
              <a:off x="0" y="0"/>
              <a:ext cx="670137" cy="2144035"/>
            </a:xfrm>
            <a:custGeom>
              <a:avLst/>
              <a:gdLst/>
              <a:ahLst/>
              <a:cxnLst/>
              <a:rect l="l" t="t" r="r" b="b"/>
              <a:pathLst>
                <a:path w="670137" h="2144035">
                  <a:moveTo>
                    <a:pt x="0" y="0"/>
                  </a:moveTo>
                  <a:lnTo>
                    <a:pt x="670137" y="0"/>
                  </a:lnTo>
                  <a:lnTo>
                    <a:pt x="670137" y="2144035"/>
                  </a:lnTo>
                  <a:lnTo>
                    <a:pt x="0" y="2144035"/>
                  </a:lnTo>
                  <a:close/>
                </a:path>
              </a:pathLst>
            </a:custGeom>
            <a:solidFill>
              <a:srgbClr val="F6EAE1"/>
            </a:solidFill>
          </p:spPr>
        </p:sp>
      </p:grpSp>
      <p:grpSp>
        <p:nvGrpSpPr>
          <p:cNvPr id="4" name="Group 4"/>
          <p:cNvGrpSpPr/>
          <p:nvPr/>
        </p:nvGrpSpPr>
        <p:grpSpPr>
          <a:xfrm>
            <a:off x="8996073" y="8164819"/>
            <a:ext cx="1688395" cy="242101"/>
            <a:chOff x="0" y="0"/>
            <a:chExt cx="4914020" cy="704628"/>
          </a:xfrm>
        </p:grpSpPr>
        <p:sp>
          <p:nvSpPr>
            <p:cNvPr id="5" name="Freeform 5"/>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6" name="Group 6"/>
          <p:cNvGrpSpPr/>
          <p:nvPr/>
        </p:nvGrpSpPr>
        <p:grpSpPr>
          <a:xfrm>
            <a:off x="13294540" y="1484085"/>
            <a:ext cx="1088938" cy="984939"/>
            <a:chOff x="0" y="0"/>
            <a:chExt cx="2119955" cy="1917490"/>
          </a:xfrm>
        </p:grpSpPr>
        <p:sp>
          <p:nvSpPr>
            <p:cNvPr id="7" name="Freeform 7"/>
            <p:cNvSpPr/>
            <p:nvPr/>
          </p:nvSpPr>
          <p:spPr>
            <a:xfrm>
              <a:off x="0" y="0"/>
              <a:ext cx="2119955" cy="1917490"/>
            </a:xfrm>
            <a:custGeom>
              <a:avLst/>
              <a:gdLst/>
              <a:ahLst/>
              <a:cxnLst/>
              <a:rect l="l" t="t" r="r" b="b"/>
              <a:pathLst>
                <a:path w="2119955" h="1917490">
                  <a:moveTo>
                    <a:pt x="0" y="0"/>
                  </a:moveTo>
                  <a:lnTo>
                    <a:pt x="2119955" y="0"/>
                  </a:lnTo>
                  <a:lnTo>
                    <a:pt x="2119955" y="1917490"/>
                  </a:lnTo>
                  <a:lnTo>
                    <a:pt x="0" y="1917490"/>
                  </a:lnTo>
                  <a:close/>
                </a:path>
              </a:pathLst>
            </a:custGeom>
            <a:solidFill>
              <a:srgbClr val="BDA899"/>
            </a:solidFill>
          </p:spPr>
        </p:sp>
      </p:grpSp>
      <p:sp>
        <p:nvSpPr>
          <p:cNvPr id="8" name="TextBox 8"/>
          <p:cNvSpPr txBox="1"/>
          <p:nvPr/>
        </p:nvSpPr>
        <p:spPr>
          <a:xfrm>
            <a:off x="2937251" y="3846324"/>
            <a:ext cx="13806037" cy="1923604"/>
          </a:xfrm>
          <a:prstGeom prst="rect">
            <a:avLst/>
          </a:prstGeom>
        </p:spPr>
        <p:txBody>
          <a:bodyPr lIns="0" tIns="0" rIns="0" bIns="0" rtlCol="0" anchor="t">
            <a:spAutoFit/>
          </a:bodyPr>
          <a:lstStyle/>
          <a:p>
            <a:pPr algn="ctr">
              <a:lnSpc>
                <a:spcPts val="15045"/>
              </a:lnSpc>
            </a:pPr>
            <a:r>
              <a:rPr lang="en-US" sz="14400" spc="108" dirty="0">
                <a:solidFill>
                  <a:srgbClr val="1A3154"/>
                </a:solidFill>
                <a:effectLst>
                  <a:outerShdw blurRad="38100" dist="38100" dir="2700000" algn="tl">
                    <a:srgbClr val="000000">
                      <a:alpha val="43137"/>
                    </a:srgbClr>
                  </a:outerShdw>
                </a:effectLst>
                <a:latin typeface="Helvetica Bold"/>
              </a:rPr>
              <a:t>TAKE ACTION</a:t>
            </a:r>
          </a:p>
        </p:txBody>
      </p:sp>
      <p:sp>
        <p:nvSpPr>
          <p:cNvPr id="9" name="TextBox 9"/>
          <p:cNvSpPr txBox="1"/>
          <p:nvPr/>
        </p:nvSpPr>
        <p:spPr>
          <a:xfrm>
            <a:off x="2514600" y="6470309"/>
            <a:ext cx="14900126" cy="1280992"/>
          </a:xfrm>
          <a:prstGeom prst="rect">
            <a:avLst/>
          </a:prstGeom>
        </p:spPr>
        <p:txBody>
          <a:bodyPr wrap="square" lIns="0" tIns="0" rIns="0" bIns="0" rtlCol="0" anchor="t">
            <a:spAutoFit/>
          </a:bodyPr>
          <a:lstStyle/>
          <a:p>
            <a:pPr algn="ctr">
              <a:lnSpc>
                <a:spcPts val="4200"/>
              </a:lnSpc>
              <a:spcBef>
                <a:spcPct val="0"/>
              </a:spcBef>
            </a:pPr>
            <a:r>
              <a:rPr lang="en-US" sz="3600" dirty="0">
                <a:solidFill>
                  <a:srgbClr val="1A3154"/>
                </a:solidFill>
                <a:effectLst>
                  <a:outerShdw blurRad="38100" dist="38100" dir="2700000" algn="tl">
                    <a:srgbClr val="000000">
                      <a:alpha val="43137"/>
                    </a:srgbClr>
                  </a:outerShdw>
                </a:effectLst>
                <a:latin typeface="Open Sans"/>
              </a:rPr>
              <a:t>But be doers of the word, and not hearers only, deceiving yourselves.  </a:t>
            </a:r>
          </a:p>
          <a:p>
            <a:pPr algn="ctr">
              <a:lnSpc>
                <a:spcPct val="150000"/>
              </a:lnSpc>
              <a:spcBef>
                <a:spcPct val="0"/>
              </a:spcBef>
            </a:pPr>
            <a:r>
              <a:rPr lang="en-US" sz="3600" dirty="0">
                <a:solidFill>
                  <a:srgbClr val="1A3154"/>
                </a:solidFill>
                <a:effectLst>
                  <a:outerShdw blurRad="38100" dist="38100" dir="2700000" algn="tl">
                    <a:srgbClr val="000000">
                      <a:alpha val="43137"/>
                    </a:srgbClr>
                  </a:outerShdw>
                </a:effectLst>
                <a:latin typeface="Open Sans Bold"/>
              </a:rPr>
              <a:t>James 1:22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BDA8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060553" y="1030890"/>
            <a:ext cx="12148257" cy="8225989"/>
          </a:xfrm>
          <a:prstGeom prst="rect">
            <a:avLst/>
          </a:prstGeom>
        </p:spPr>
      </p:pic>
      <p:sp>
        <p:nvSpPr>
          <p:cNvPr id="3" name="TextBox 3"/>
          <p:cNvSpPr txBox="1"/>
          <p:nvPr/>
        </p:nvSpPr>
        <p:spPr>
          <a:xfrm>
            <a:off x="3409122" y="1828479"/>
            <a:ext cx="9316278" cy="648021"/>
          </a:xfrm>
          <a:prstGeom prst="rect">
            <a:avLst/>
          </a:prstGeom>
        </p:spPr>
        <p:txBody>
          <a:bodyPr wrap="square" lIns="0" tIns="0" rIns="0" bIns="0" rtlCol="0" anchor="t">
            <a:spAutoFit/>
          </a:bodyPr>
          <a:lstStyle/>
          <a:p>
            <a:pPr>
              <a:lnSpc>
                <a:spcPts val="5232"/>
              </a:lnSpc>
            </a:pPr>
            <a:r>
              <a:rPr lang="en-US" sz="3737" dirty="0">
                <a:solidFill>
                  <a:srgbClr val="1A3154"/>
                </a:solidFill>
                <a:latin typeface="Open Sans"/>
              </a:rPr>
              <a:t>1) I am so happy and grateful now that...</a:t>
            </a:r>
          </a:p>
        </p:txBody>
      </p:sp>
      <p:sp>
        <p:nvSpPr>
          <p:cNvPr id="4" name="TextBox 4"/>
          <p:cNvSpPr txBox="1"/>
          <p:nvPr/>
        </p:nvSpPr>
        <p:spPr>
          <a:xfrm>
            <a:off x="3332922" y="1195384"/>
            <a:ext cx="8787736" cy="671516"/>
          </a:xfrm>
          <a:prstGeom prst="rect">
            <a:avLst/>
          </a:prstGeom>
        </p:spPr>
        <p:txBody>
          <a:bodyPr lIns="0" tIns="0" rIns="0" bIns="0" rtlCol="0" anchor="t">
            <a:spAutoFit/>
          </a:bodyPr>
          <a:lstStyle/>
          <a:p>
            <a:pPr>
              <a:lnSpc>
                <a:spcPts val="5512"/>
              </a:lnSpc>
              <a:spcBef>
                <a:spcPct val="0"/>
              </a:spcBef>
            </a:pPr>
            <a:r>
              <a:rPr lang="en-US" sz="3937" dirty="0">
                <a:solidFill>
                  <a:srgbClr val="1A3154"/>
                </a:solidFill>
                <a:latin typeface="Open Sans Bold"/>
              </a:rPr>
              <a:t>CHARM Building Affirmation Card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F6EAE1"/>
            </a:solidFill>
          </p:spPr>
        </p:sp>
      </p:grpSp>
      <p:sp>
        <p:nvSpPr>
          <p:cNvPr id="4" name="TextBox 4"/>
          <p:cNvSpPr txBox="1"/>
          <p:nvPr/>
        </p:nvSpPr>
        <p:spPr>
          <a:xfrm>
            <a:off x="1102269" y="3668652"/>
            <a:ext cx="16083463" cy="1287144"/>
          </a:xfrm>
          <a:prstGeom prst="rect">
            <a:avLst/>
          </a:prstGeom>
        </p:spPr>
        <p:txBody>
          <a:bodyPr lIns="0" tIns="0" rIns="0" bIns="0" rtlCol="0" anchor="t">
            <a:spAutoFit/>
          </a:bodyPr>
          <a:lstStyle/>
          <a:p>
            <a:pPr algn="ctr">
              <a:lnSpc>
                <a:spcPts val="5180"/>
              </a:lnSpc>
            </a:pPr>
            <a:r>
              <a:rPr lang="en-US" sz="3700" dirty="0">
                <a:solidFill>
                  <a:srgbClr val="1A3154"/>
                </a:solidFill>
                <a:latin typeface="Open Sans"/>
              </a:rPr>
              <a:t>If you have any questions, </a:t>
            </a:r>
          </a:p>
          <a:p>
            <a:pPr algn="ctr">
              <a:lnSpc>
                <a:spcPts val="5180"/>
              </a:lnSpc>
            </a:pPr>
            <a:r>
              <a:rPr lang="en-US" sz="3700" dirty="0">
                <a:solidFill>
                  <a:srgbClr val="1A3154"/>
                </a:solidFill>
                <a:latin typeface="Open Sans"/>
              </a:rPr>
              <a:t>you are welcome to contact me:</a:t>
            </a:r>
          </a:p>
        </p:txBody>
      </p:sp>
      <p:grpSp>
        <p:nvGrpSpPr>
          <p:cNvPr id="5" name="Group 5"/>
          <p:cNvGrpSpPr/>
          <p:nvPr/>
        </p:nvGrpSpPr>
        <p:grpSpPr>
          <a:xfrm>
            <a:off x="511446" y="4507595"/>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815614" y="4507595"/>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9" name="TextBox 9"/>
          <p:cNvSpPr txBox="1"/>
          <p:nvPr/>
        </p:nvSpPr>
        <p:spPr>
          <a:xfrm>
            <a:off x="4192352" y="1865416"/>
            <a:ext cx="10050434" cy="1513235"/>
          </a:xfrm>
          <a:prstGeom prst="rect">
            <a:avLst/>
          </a:prstGeom>
        </p:spPr>
        <p:txBody>
          <a:bodyPr lIns="0" tIns="0" rIns="0" bIns="0" rtlCol="0" anchor="t">
            <a:spAutoFit/>
          </a:bodyPr>
          <a:lstStyle/>
          <a:p>
            <a:pPr algn="ctr">
              <a:lnSpc>
                <a:spcPts val="11811"/>
              </a:lnSpc>
            </a:pPr>
            <a:r>
              <a:rPr lang="en-US" sz="11500" spc="600" dirty="0">
                <a:solidFill>
                  <a:srgbClr val="1A3154"/>
                </a:solidFill>
                <a:effectLst>
                  <a:outerShdw blurRad="38100" dist="38100" dir="2700000" algn="tl">
                    <a:srgbClr val="000000">
                      <a:alpha val="43137"/>
                    </a:srgbClr>
                  </a:outerShdw>
                </a:effectLst>
                <a:latin typeface="Helvetica Bold"/>
              </a:rPr>
              <a:t>THANKYOU!</a:t>
            </a:r>
          </a:p>
        </p:txBody>
      </p:sp>
      <p:sp>
        <p:nvSpPr>
          <p:cNvPr id="10" name="TextBox 10"/>
          <p:cNvSpPr txBox="1"/>
          <p:nvPr/>
        </p:nvSpPr>
        <p:spPr>
          <a:xfrm>
            <a:off x="1102269" y="5241778"/>
            <a:ext cx="16083463" cy="2601594"/>
          </a:xfrm>
          <a:prstGeom prst="rect">
            <a:avLst/>
          </a:prstGeom>
        </p:spPr>
        <p:txBody>
          <a:bodyPr lIns="0" tIns="0" rIns="0" bIns="0" rtlCol="0" anchor="t">
            <a:spAutoFit/>
          </a:bodyPr>
          <a:lstStyle/>
          <a:p>
            <a:pPr algn="ctr">
              <a:lnSpc>
                <a:spcPts val="5180"/>
              </a:lnSpc>
            </a:pPr>
            <a:r>
              <a:rPr lang="en-US" sz="3700" b="1" dirty="0">
                <a:solidFill>
                  <a:srgbClr val="1A3154"/>
                </a:solidFill>
                <a:latin typeface="Open Sans"/>
              </a:rPr>
              <a:t>IG, Pinterest, &amp; Facebook </a:t>
            </a:r>
            <a:r>
              <a:rPr lang="en-US" sz="3700" dirty="0">
                <a:solidFill>
                  <a:srgbClr val="1A3154"/>
                </a:solidFill>
                <a:latin typeface="Open Sans"/>
              </a:rPr>
              <a:t>- @athomewithty</a:t>
            </a:r>
          </a:p>
          <a:p>
            <a:pPr algn="ctr">
              <a:lnSpc>
                <a:spcPts val="5180"/>
              </a:lnSpc>
            </a:pPr>
            <a:r>
              <a:rPr lang="en-US" sz="3700" b="1" dirty="0">
                <a:solidFill>
                  <a:srgbClr val="1A3154"/>
                </a:solidFill>
                <a:latin typeface="Open Sans"/>
              </a:rPr>
              <a:t>Email:</a:t>
            </a:r>
            <a:r>
              <a:rPr lang="en-US" sz="3700" dirty="0">
                <a:solidFill>
                  <a:srgbClr val="1A3154"/>
                </a:solidFill>
                <a:latin typeface="Open Sans"/>
              </a:rPr>
              <a:t> ty@athomewithty.com</a:t>
            </a:r>
          </a:p>
          <a:p>
            <a:pPr algn="ctr">
              <a:lnSpc>
                <a:spcPts val="5180"/>
              </a:lnSpc>
            </a:pPr>
            <a:r>
              <a:rPr lang="en-US" sz="3700" b="1" dirty="0">
                <a:solidFill>
                  <a:srgbClr val="1A3154"/>
                </a:solidFill>
                <a:latin typeface="Open Sans"/>
              </a:rPr>
              <a:t>Website:</a:t>
            </a:r>
            <a:r>
              <a:rPr lang="en-US" sz="3700" dirty="0">
                <a:solidFill>
                  <a:srgbClr val="1A3154"/>
                </a:solidFill>
                <a:latin typeface="Open Sans"/>
              </a:rPr>
              <a:t> www.athomewithty.com</a:t>
            </a:r>
          </a:p>
          <a:p>
            <a:pPr algn="ctr">
              <a:lnSpc>
                <a:spcPts val="5180"/>
              </a:lnSpc>
            </a:pPr>
            <a:endParaRPr lang="en-US" sz="3700" dirty="0">
              <a:solidFill>
                <a:srgbClr val="1A3154"/>
              </a:solidFill>
              <a:latin typeface="Open Sans"/>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1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0"/>
            <a:ext cx="16230600" cy="9258300"/>
            <a:chOff x="0" y="0"/>
            <a:chExt cx="5490351" cy="3131820"/>
          </a:xfrm>
        </p:grpSpPr>
        <p:sp>
          <p:nvSpPr>
            <p:cNvPr id="3" name="Freeform 3"/>
            <p:cNvSpPr/>
            <p:nvPr/>
          </p:nvSpPr>
          <p:spPr>
            <a:xfrm>
              <a:off x="0" y="0"/>
              <a:ext cx="5490351" cy="3131820"/>
            </a:xfrm>
            <a:custGeom>
              <a:avLst/>
              <a:gdLst/>
              <a:ahLst/>
              <a:cxnLst/>
              <a:rect l="l" t="t" r="r" b="b"/>
              <a:pathLst>
                <a:path w="5490351" h="3131820">
                  <a:moveTo>
                    <a:pt x="0" y="0"/>
                  </a:moveTo>
                  <a:lnTo>
                    <a:pt x="5490351" y="0"/>
                  </a:lnTo>
                  <a:lnTo>
                    <a:pt x="5490351" y="3131820"/>
                  </a:lnTo>
                  <a:lnTo>
                    <a:pt x="0" y="3131820"/>
                  </a:lnTo>
                  <a:close/>
                </a:path>
              </a:pathLst>
            </a:custGeom>
            <a:solidFill>
              <a:srgbClr val="F6EAE1"/>
            </a:solidFill>
          </p:spPr>
        </p:sp>
      </p:grpSp>
      <p:sp>
        <p:nvSpPr>
          <p:cNvPr id="4" name="TextBox 4"/>
          <p:cNvSpPr txBox="1"/>
          <p:nvPr/>
        </p:nvSpPr>
        <p:spPr>
          <a:xfrm>
            <a:off x="2727382" y="1657986"/>
            <a:ext cx="12833237" cy="2527934"/>
          </a:xfrm>
          <a:prstGeom prst="rect">
            <a:avLst/>
          </a:prstGeom>
        </p:spPr>
        <p:txBody>
          <a:bodyPr lIns="0" tIns="0" rIns="0" bIns="0" rtlCol="0" anchor="t">
            <a:spAutoFit/>
          </a:bodyPr>
          <a:lstStyle/>
          <a:p>
            <a:pPr algn="ctr">
              <a:lnSpc>
                <a:spcPts val="5040"/>
              </a:lnSpc>
            </a:pPr>
            <a:r>
              <a:rPr lang="en-US" sz="3600" dirty="0">
                <a:solidFill>
                  <a:srgbClr val="1A3154"/>
                </a:solidFill>
                <a:latin typeface="Open Sans Bold"/>
              </a:rPr>
              <a:t>2 Corinthians 13:5 - </a:t>
            </a:r>
            <a:r>
              <a:rPr lang="en-US" sz="3600" dirty="0">
                <a:solidFill>
                  <a:srgbClr val="1A3154"/>
                </a:solidFill>
                <a:latin typeface="Open Sans"/>
              </a:rPr>
              <a:t>Examine yourselves, to see whether you are in the faith. Test yourselves. Or do you not realize this about yourselves, that Jesus Christ is in you?—unless indeed you fail to meet the test!</a:t>
            </a:r>
          </a:p>
        </p:txBody>
      </p:sp>
      <p:grpSp>
        <p:nvGrpSpPr>
          <p:cNvPr id="5" name="Group 5"/>
          <p:cNvGrpSpPr/>
          <p:nvPr/>
        </p:nvGrpSpPr>
        <p:grpSpPr>
          <a:xfrm>
            <a:off x="17034037" y="-6968050"/>
            <a:ext cx="1749402" cy="12111550"/>
            <a:chOff x="0" y="0"/>
            <a:chExt cx="591773" cy="4096993"/>
          </a:xfrm>
        </p:grpSpPr>
        <p:sp>
          <p:nvSpPr>
            <p:cNvPr id="6" name="Freeform 6"/>
            <p:cNvSpPr/>
            <p:nvPr/>
          </p:nvSpPr>
          <p:spPr>
            <a:xfrm>
              <a:off x="0" y="0"/>
              <a:ext cx="591773" cy="4096993"/>
            </a:xfrm>
            <a:custGeom>
              <a:avLst/>
              <a:gdLst/>
              <a:ahLst/>
              <a:cxnLst/>
              <a:rect l="l" t="t" r="r" b="b"/>
              <a:pathLst>
                <a:path w="591773" h="4096993">
                  <a:moveTo>
                    <a:pt x="0" y="0"/>
                  </a:moveTo>
                  <a:lnTo>
                    <a:pt x="591773" y="0"/>
                  </a:lnTo>
                  <a:lnTo>
                    <a:pt x="591773" y="4096993"/>
                  </a:lnTo>
                  <a:lnTo>
                    <a:pt x="0" y="4096993"/>
                  </a:lnTo>
                  <a:close/>
                </a:path>
              </a:pathLst>
            </a:custGeom>
            <a:solidFill>
              <a:srgbClr val="BDA899"/>
            </a:solidFill>
          </p:spPr>
        </p:sp>
      </p:grpSp>
      <p:grpSp>
        <p:nvGrpSpPr>
          <p:cNvPr id="7" name="Group 7"/>
          <p:cNvGrpSpPr/>
          <p:nvPr/>
        </p:nvGrpSpPr>
        <p:grpSpPr>
          <a:xfrm>
            <a:off x="-437711" y="5143500"/>
            <a:ext cx="1691674" cy="12111550"/>
            <a:chOff x="0" y="0"/>
            <a:chExt cx="572245" cy="4096993"/>
          </a:xfrm>
        </p:grpSpPr>
        <p:sp>
          <p:nvSpPr>
            <p:cNvPr id="8" name="Freeform 8"/>
            <p:cNvSpPr/>
            <p:nvPr/>
          </p:nvSpPr>
          <p:spPr>
            <a:xfrm>
              <a:off x="0" y="0"/>
              <a:ext cx="572245" cy="4096993"/>
            </a:xfrm>
            <a:custGeom>
              <a:avLst/>
              <a:gdLst/>
              <a:ahLst/>
              <a:cxnLst/>
              <a:rect l="l" t="t" r="r" b="b"/>
              <a:pathLst>
                <a:path w="572245" h="4096993">
                  <a:moveTo>
                    <a:pt x="0" y="0"/>
                  </a:moveTo>
                  <a:lnTo>
                    <a:pt x="572245" y="0"/>
                  </a:lnTo>
                  <a:lnTo>
                    <a:pt x="572245" y="4096993"/>
                  </a:lnTo>
                  <a:lnTo>
                    <a:pt x="0" y="4096993"/>
                  </a:lnTo>
                  <a:close/>
                </a:path>
              </a:pathLst>
            </a:custGeom>
            <a:solidFill>
              <a:srgbClr val="BDA899"/>
            </a:solidFill>
          </p:spPr>
        </p:sp>
      </p:grpSp>
      <p:grpSp>
        <p:nvGrpSpPr>
          <p:cNvPr id="9" name="Group 9"/>
          <p:cNvGrpSpPr/>
          <p:nvPr/>
        </p:nvGrpSpPr>
        <p:grpSpPr>
          <a:xfrm>
            <a:off x="409765" y="464061"/>
            <a:ext cx="1688395" cy="242101"/>
            <a:chOff x="0" y="0"/>
            <a:chExt cx="4914020" cy="704628"/>
          </a:xfrm>
        </p:grpSpPr>
        <p:sp>
          <p:nvSpPr>
            <p:cNvPr id="10" name="Freeform 10"/>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grpSp>
        <p:nvGrpSpPr>
          <p:cNvPr id="11" name="Group 11"/>
          <p:cNvGrpSpPr/>
          <p:nvPr/>
        </p:nvGrpSpPr>
        <p:grpSpPr>
          <a:xfrm>
            <a:off x="16050229" y="8548791"/>
            <a:ext cx="1688395" cy="242101"/>
            <a:chOff x="0" y="0"/>
            <a:chExt cx="4914020" cy="704628"/>
          </a:xfrm>
        </p:grpSpPr>
        <p:sp>
          <p:nvSpPr>
            <p:cNvPr id="12" name="Freeform 12"/>
            <p:cNvSpPr/>
            <p:nvPr/>
          </p:nvSpPr>
          <p:spPr>
            <a:xfrm>
              <a:off x="0" y="0"/>
              <a:ext cx="4914020" cy="704627"/>
            </a:xfrm>
            <a:custGeom>
              <a:avLst/>
              <a:gdLst/>
              <a:ahLst/>
              <a:cxnLst/>
              <a:rect l="l" t="t" r="r" b="b"/>
              <a:pathLst>
                <a:path w="4914020" h="704627">
                  <a:moveTo>
                    <a:pt x="0" y="0"/>
                  </a:moveTo>
                  <a:lnTo>
                    <a:pt x="4914020" y="0"/>
                  </a:lnTo>
                  <a:lnTo>
                    <a:pt x="4914020" y="704627"/>
                  </a:lnTo>
                  <a:lnTo>
                    <a:pt x="0" y="704627"/>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2269" y="961653"/>
            <a:ext cx="16230600" cy="7988287"/>
            <a:chOff x="0" y="0"/>
            <a:chExt cx="5490351" cy="2702211"/>
          </a:xfrm>
        </p:grpSpPr>
        <p:sp>
          <p:nvSpPr>
            <p:cNvPr id="3" name="Freeform 3"/>
            <p:cNvSpPr/>
            <p:nvPr/>
          </p:nvSpPr>
          <p:spPr>
            <a:xfrm>
              <a:off x="0" y="0"/>
              <a:ext cx="5490351" cy="2702211"/>
            </a:xfrm>
            <a:custGeom>
              <a:avLst/>
              <a:gdLst/>
              <a:ahLst/>
              <a:cxnLst/>
              <a:rect l="l" t="t" r="r" b="b"/>
              <a:pathLst>
                <a:path w="5490351" h="2702211">
                  <a:moveTo>
                    <a:pt x="0" y="0"/>
                  </a:moveTo>
                  <a:lnTo>
                    <a:pt x="5490351" y="0"/>
                  </a:lnTo>
                  <a:lnTo>
                    <a:pt x="5490351" y="2702211"/>
                  </a:lnTo>
                  <a:lnTo>
                    <a:pt x="0" y="2702211"/>
                  </a:lnTo>
                  <a:close/>
                </a:path>
              </a:pathLst>
            </a:custGeom>
            <a:solidFill>
              <a:srgbClr val="977279"/>
            </a:solidFill>
          </p:spPr>
        </p:sp>
      </p:grpSp>
      <p:grpSp>
        <p:nvGrpSpPr>
          <p:cNvPr id="4" name="Group 4"/>
          <p:cNvGrpSpPr/>
          <p:nvPr/>
        </p:nvGrpSpPr>
        <p:grpSpPr>
          <a:xfrm>
            <a:off x="511446" y="4507595"/>
            <a:ext cx="1034509" cy="984939"/>
            <a:chOff x="0" y="0"/>
            <a:chExt cx="2013993" cy="1917490"/>
          </a:xfrm>
        </p:grpSpPr>
        <p:sp>
          <p:nvSpPr>
            <p:cNvPr id="5" name="Freeform 5"/>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6" name="Group 6"/>
          <p:cNvGrpSpPr/>
          <p:nvPr/>
        </p:nvGrpSpPr>
        <p:grpSpPr>
          <a:xfrm>
            <a:off x="16815614" y="4507595"/>
            <a:ext cx="1034509" cy="984939"/>
            <a:chOff x="0" y="0"/>
            <a:chExt cx="2013993" cy="1917490"/>
          </a:xfrm>
        </p:grpSpPr>
        <p:sp>
          <p:nvSpPr>
            <p:cNvPr id="7" name="Freeform 7"/>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sp>
        <p:nvSpPr>
          <p:cNvPr id="8" name="TextBox 8"/>
          <p:cNvSpPr txBox="1"/>
          <p:nvPr/>
        </p:nvSpPr>
        <p:spPr>
          <a:xfrm>
            <a:off x="4118783" y="3863425"/>
            <a:ext cx="10050434" cy="1958050"/>
          </a:xfrm>
          <a:prstGeom prst="rect">
            <a:avLst/>
          </a:prstGeom>
        </p:spPr>
        <p:txBody>
          <a:bodyPr lIns="0" tIns="0" rIns="0" bIns="0" rtlCol="0" anchor="t">
            <a:spAutoFit/>
          </a:bodyPr>
          <a:lstStyle/>
          <a:p>
            <a:pPr algn="ctr">
              <a:lnSpc>
                <a:spcPts val="15450"/>
              </a:lnSpc>
            </a:pPr>
            <a:r>
              <a:rPr lang="en-US" sz="11036">
                <a:solidFill>
                  <a:srgbClr val="FFFFFF"/>
                </a:solidFill>
                <a:latin typeface="Helvetica Bold"/>
              </a:rPr>
              <a:t>HEALTH</a:t>
            </a: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21740">
            <a:off x="0" y="608978"/>
            <a:ext cx="2582037" cy="411480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81216">
            <a:off x="15524596" y="6322626"/>
            <a:ext cx="2582037" cy="4114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18427" y="2588261"/>
            <a:ext cx="15011109" cy="5815530"/>
            <a:chOff x="0" y="0"/>
            <a:chExt cx="5077832" cy="1967229"/>
          </a:xfrm>
        </p:grpSpPr>
        <p:sp>
          <p:nvSpPr>
            <p:cNvPr id="3" name="Freeform 3"/>
            <p:cNvSpPr/>
            <p:nvPr/>
          </p:nvSpPr>
          <p:spPr>
            <a:xfrm>
              <a:off x="0" y="0"/>
              <a:ext cx="5077832" cy="1967229"/>
            </a:xfrm>
            <a:custGeom>
              <a:avLst/>
              <a:gdLst/>
              <a:ahLst/>
              <a:cxnLst/>
              <a:rect l="l" t="t" r="r" b="b"/>
              <a:pathLst>
                <a:path w="5077832" h="1967229">
                  <a:moveTo>
                    <a:pt x="0" y="0"/>
                  </a:moveTo>
                  <a:lnTo>
                    <a:pt x="5077832" y="0"/>
                  </a:lnTo>
                  <a:lnTo>
                    <a:pt x="5077832" y="1967229"/>
                  </a:lnTo>
                  <a:lnTo>
                    <a:pt x="0" y="1967229"/>
                  </a:lnTo>
                  <a:close/>
                </a:path>
              </a:pathLst>
            </a:custGeom>
            <a:solidFill>
              <a:srgbClr val="F6EAE1"/>
            </a:solidFill>
          </p:spPr>
        </p:sp>
      </p:grpSp>
      <p:sp>
        <p:nvSpPr>
          <p:cNvPr id="4" name="TextBox 4"/>
          <p:cNvSpPr txBox="1"/>
          <p:nvPr/>
        </p:nvSpPr>
        <p:spPr>
          <a:xfrm>
            <a:off x="2162801" y="2805760"/>
            <a:ext cx="14322362" cy="3530325"/>
          </a:xfrm>
          <a:prstGeom prst="rect">
            <a:avLst/>
          </a:prstGeom>
        </p:spPr>
        <p:txBody>
          <a:bodyPr lIns="0" tIns="0" rIns="0" bIns="0" rtlCol="0" anchor="t">
            <a:spAutoFit/>
          </a:bodyPr>
          <a:lstStyle/>
          <a:p>
            <a:pPr marL="777248" lvl="1" indent="-388624">
              <a:lnSpc>
                <a:spcPts val="5616"/>
              </a:lnSpc>
              <a:buFont typeface="Arial"/>
              <a:buChar char="•"/>
            </a:pPr>
            <a:r>
              <a:rPr lang="en-US" sz="3600" dirty="0">
                <a:solidFill>
                  <a:srgbClr val="1A3154"/>
                </a:solidFill>
                <a:latin typeface="Open Sans Bold"/>
              </a:rPr>
              <a:t>17 </a:t>
            </a:r>
            <a:r>
              <a:rPr lang="en-US" sz="3600" dirty="0">
                <a:solidFill>
                  <a:srgbClr val="1A3154"/>
                </a:solidFill>
                <a:latin typeface="Open Sans"/>
              </a:rPr>
              <a:t>She dresses herself with strength and makes her arms strong.</a:t>
            </a:r>
          </a:p>
          <a:p>
            <a:pPr marL="388624" lvl="1">
              <a:lnSpc>
                <a:spcPts val="5616"/>
              </a:lnSpc>
            </a:pPr>
            <a:endParaRPr lang="en-US" sz="3600" dirty="0">
              <a:solidFill>
                <a:srgbClr val="1A3154"/>
              </a:solidFill>
              <a:latin typeface="Open Sans"/>
            </a:endParaRPr>
          </a:p>
          <a:p>
            <a:pPr marL="777248" lvl="1" indent="-388624">
              <a:lnSpc>
                <a:spcPts val="5616"/>
              </a:lnSpc>
              <a:buFont typeface="Arial"/>
              <a:buChar char="•"/>
            </a:pPr>
            <a:r>
              <a:rPr lang="en-US" sz="3600" dirty="0">
                <a:solidFill>
                  <a:srgbClr val="1A3154"/>
                </a:solidFill>
                <a:latin typeface="Open Sans Bold"/>
              </a:rPr>
              <a:t>27 </a:t>
            </a:r>
            <a:r>
              <a:rPr lang="en-US" sz="3600" dirty="0">
                <a:solidFill>
                  <a:srgbClr val="1A3154"/>
                </a:solidFill>
                <a:latin typeface="Open Sans"/>
              </a:rPr>
              <a:t>She looks well to the ways of her household and </a:t>
            </a:r>
            <a:r>
              <a:rPr lang="en-US" sz="3600" i="1" dirty="0">
                <a:solidFill>
                  <a:srgbClr val="1A3154"/>
                </a:solidFill>
                <a:effectLst>
                  <a:outerShdw blurRad="38100" dist="38100" dir="2700000" algn="tl">
                    <a:srgbClr val="000000">
                      <a:alpha val="43137"/>
                    </a:srgbClr>
                  </a:outerShdw>
                </a:effectLst>
                <a:latin typeface="Open Sans"/>
              </a:rPr>
              <a:t>does not eat the bread of idleness.</a:t>
            </a:r>
          </a:p>
        </p:txBody>
      </p:sp>
      <p:grpSp>
        <p:nvGrpSpPr>
          <p:cNvPr id="5" name="Group 5"/>
          <p:cNvGrpSpPr/>
          <p:nvPr/>
        </p:nvGrpSpPr>
        <p:grpSpPr>
          <a:xfrm>
            <a:off x="1261151" y="7911321"/>
            <a:ext cx="1034509" cy="984939"/>
            <a:chOff x="0" y="0"/>
            <a:chExt cx="2013993" cy="1917490"/>
          </a:xfrm>
        </p:grpSpPr>
        <p:sp>
          <p:nvSpPr>
            <p:cNvPr id="6" name="Freeform 6"/>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7" name="Group 7"/>
          <p:cNvGrpSpPr/>
          <p:nvPr/>
        </p:nvGrpSpPr>
        <p:grpSpPr>
          <a:xfrm>
            <a:off x="16260738" y="1944646"/>
            <a:ext cx="1034509" cy="984939"/>
            <a:chOff x="0" y="0"/>
            <a:chExt cx="2013993" cy="1917490"/>
          </a:xfrm>
        </p:grpSpPr>
        <p:sp>
          <p:nvSpPr>
            <p:cNvPr id="8" name="Freeform 8"/>
            <p:cNvSpPr/>
            <p:nvPr/>
          </p:nvSpPr>
          <p:spPr>
            <a:xfrm>
              <a:off x="0" y="0"/>
              <a:ext cx="2013993" cy="1917490"/>
            </a:xfrm>
            <a:custGeom>
              <a:avLst/>
              <a:gdLst/>
              <a:ahLst/>
              <a:cxnLst/>
              <a:rect l="l" t="t" r="r" b="b"/>
              <a:pathLst>
                <a:path w="2013993" h="1917490">
                  <a:moveTo>
                    <a:pt x="0" y="0"/>
                  </a:moveTo>
                  <a:lnTo>
                    <a:pt x="2013993" y="0"/>
                  </a:lnTo>
                  <a:lnTo>
                    <a:pt x="2013993" y="1917490"/>
                  </a:lnTo>
                  <a:lnTo>
                    <a:pt x="0" y="1917490"/>
                  </a:lnTo>
                  <a:close/>
                </a:path>
              </a:pathLst>
            </a:custGeom>
            <a:solidFill>
              <a:srgbClr val="BDA899"/>
            </a:solidFill>
          </p:spPr>
        </p:sp>
      </p:grpSp>
      <p:grpSp>
        <p:nvGrpSpPr>
          <p:cNvPr id="9" name="Group 9"/>
          <p:cNvGrpSpPr/>
          <p:nvPr/>
        </p:nvGrpSpPr>
        <p:grpSpPr>
          <a:xfrm rot="-5400000">
            <a:off x="733873" y="-307824"/>
            <a:ext cx="450526" cy="2673047"/>
            <a:chOff x="0" y="0"/>
            <a:chExt cx="152400" cy="904216"/>
          </a:xfrm>
        </p:grpSpPr>
        <p:sp>
          <p:nvSpPr>
            <p:cNvPr id="10" name="Freeform 10"/>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
        <p:nvSpPr>
          <p:cNvPr id="11" name="TextBox 11"/>
          <p:cNvSpPr txBox="1"/>
          <p:nvPr/>
        </p:nvSpPr>
        <p:spPr>
          <a:xfrm>
            <a:off x="2027262" y="828675"/>
            <a:ext cx="14233477" cy="1358589"/>
          </a:xfrm>
          <a:prstGeom prst="rect">
            <a:avLst/>
          </a:prstGeom>
        </p:spPr>
        <p:txBody>
          <a:bodyPr lIns="0" tIns="0" rIns="0" bIns="0" rtlCol="0" anchor="t">
            <a:spAutoFit/>
          </a:bodyPr>
          <a:lstStyle/>
          <a:p>
            <a:pPr algn="ctr">
              <a:lnSpc>
                <a:spcPts val="10692"/>
              </a:lnSpc>
            </a:pPr>
            <a:r>
              <a:rPr lang="en-US" sz="7637">
                <a:solidFill>
                  <a:srgbClr val="1A3154"/>
                </a:solidFill>
                <a:latin typeface="Helvetica Bold"/>
              </a:rPr>
              <a:t>Proverbs 31 Woman</a:t>
            </a:r>
          </a:p>
        </p:txBody>
      </p:sp>
      <p:grpSp>
        <p:nvGrpSpPr>
          <p:cNvPr id="12" name="Group 12"/>
          <p:cNvGrpSpPr/>
          <p:nvPr/>
        </p:nvGrpSpPr>
        <p:grpSpPr>
          <a:xfrm rot="5400000">
            <a:off x="17034037" y="7921776"/>
            <a:ext cx="450526" cy="2673047"/>
            <a:chOff x="0" y="0"/>
            <a:chExt cx="152400" cy="904216"/>
          </a:xfrm>
        </p:grpSpPr>
        <p:sp>
          <p:nvSpPr>
            <p:cNvPr id="13" name="Freeform 13"/>
            <p:cNvSpPr/>
            <p:nvPr/>
          </p:nvSpPr>
          <p:spPr>
            <a:xfrm>
              <a:off x="0" y="0"/>
              <a:ext cx="152400" cy="904216"/>
            </a:xfrm>
            <a:custGeom>
              <a:avLst/>
              <a:gdLst/>
              <a:ahLst/>
              <a:cxnLst/>
              <a:rect l="l" t="t" r="r" b="b"/>
              <a:pathLst>
                <a:path w="152400" h="904216">
                  <a:moveTo>
                    <a:pt x="0" y="0"/>
                  </a:moveTo>
                  <a:lnTo>
                    <a:pt x="152400" y="0"/>
                  </a:lnTo>
                  <a:lnTo>
                    <a:pt x="152400" y="904216"/>
                  </a:lnTo>
                  <a:lnTo>
                    <a:pt x="0" y="904216"/>
                  </a:lnTo>
                  <a:close/>
                </a:path>
              </a:pathLst>
            </a:custGeom>
            <a:solidFill>
              <a:srgbClr val="BDA899"/>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2286</TotalTime>
  <Words>3601</Words>
  <Application>Microsoft Office PowerPoint</Application>
  <PresentationFormat>Custom</PresentationFormat>
  <Paragraphs>212</Paragraphs>
  <Slides>65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Helvetica</vt:lpstr>
      <vt:lpstr>Calibri</vt:lpstr>
      <vt:lpstr>Open Sans Bold</vt:lpstr>
      <vt:lpstr>Open Sans Bold Italics</vt:lpstr>
      <vt:lpstr>Helvetica Bold</vt:lpstr>
      <vt:lpstr>Open Sans</vt:lpstr>
      <vt:lpstr>Open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Your C.H.A.R.M.  Presentation</dc:title>
  <cp:lastModifiedBy>Tyrene Benjamin</cp:lastModifiedBy>
  <cp:revision>12</cp:revision>
  <dcterms:created xsi:type="dcterms:W3CDTF">2006-08-16T00:00:00Z</dcterms:created>
  <dcterms:modified xsi:type="dcterms:W3CDTF">2023-05-06T00:52:16Z</dcterms:modified>
  <dc:identifier>DAFglHFAB4U</dc:identifier>
</cp:coreProperties>
</file>